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2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279" r:id="rId10"/>
    <p:sldId id="280" r:id="rId11"/>
    <p:sldId id="274" r:id="rId12"/>
    <p:sldId id="282" r:id="rId13"/>
    <p:sldId id="293" r:id="rId14"/>
    <p:sldId id="257" r:id="rId15"/>
    <p:sldId id="281" r:id="rId16"/>
    <p:sldId id="270" r:id="rId17"/>
    <p:sldId id="283" r:id="rId18"/>
    <p:sldId id="284" r:id="rId19"/>
    <p:sldId id="285" r:id="rId20"/>
    <p:sldId id="286" r:id="rId21"/>
    <p:sldId id="261" r:id="rId22"/>
    <p:sldId id="296" r:id="rId23"/>
    <p:sldId id="287" r:id="rId24"/>
    <p:sldId id="313" r:id="rId25"/>
    <p:sldId id="314" r:id="rId26"/>
    <p:sldId id="315" r:id="rId27"/>
    <p:sldId id="289" r:id="rId28"/>
    <p:sldId id="299" r:id="rId29"/>
    <p:sldId id="290" r:id="rId30"/>
    <p:sldId id="288" r:id="rId31"/>
    <p:sldId id="291" r:id="rId32"/>
    <p:sldId id="292" r:id="rId33"/>
    <p:sldId id="294" r:id="rId34"/>
    <p:sldId id="295" r:id="rId35"/>
    <p:sldId id="272" r:id="rId36"/>
    <p:sldId id="297" r:id="rId37"/>
    <p:sldId id="298" r:id="rId38"/>
    <p:sldId id="305" r:id="rId39"/>
    <p:sldId id="300" r:id="rId40"/>
    <p:sldId id="301" r:id="rId41"/>
    <p:sldId id="302" r:id="rId42"/>
    <p:sldId id="303" r:id="rId43"/>
    <p:sldId id="304" r:id="rId44"/>
    <p:sldId id="271" r:id="rId45"/>
    <p:sldId id="278" r:id="rId4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6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59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Glicogeno</c:v>
                </c:pt>
              </c:strCache>
            </c:strRef>
          </c:tx>
          <c:spPr>
            <a:ln w="28523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08">
                <a:solidFill>
                  <a:schemeClr val="accent1"/>
                </a:solidFill>
              </a:ln>
              <a:effectLst/>
            </c:spPr>
          </c:marker>
          <c:cat>
            <c:strRef>
              <c:f>Foglio1!$A$2:$A$7</c:f>
              <c:strCache>
                <c:ptCount val="6"/>
                <c:pt idx="0">
                  <c:v>Lun</c:v>
                </c:pt>
                <c:pt idx="1">
                  <c:v>Mar</c:v>
                </c:pt>
                <c:pt idx="2">
                  <c:v>Mer</c:v>
                </c:pt>
                <c:pt idx="3">
                  <c:v>Gio</c:v>
                </c:pt>
                <c:pt idx="4">
                  <c:v>Ven</c:v>
                </c:pt>
                <c:pt idx="5">
                  <c:v>Sab</c:v>
                </c:pt>
              </c:strCache>
            </c:strRef>
          </c:cat>
          <c:val>
            <c:numRef>
              <c:f>Foglio1!$B$2:$B$7</c:f>
              <c:numCache>
                <c:formatCode>General</c:formatCode>
                <c:ptCount val="6"/>
                <c:pt idx="0">
                  <c:v>28</c:v>
                </c:pt>
                <c:pt idx="1">
                  <c:v>22</c:v>
                </c:pt>
                <c:pt idx="2">
                  <c:v>18</c:v>
                </c:pt>
                <c:pt idx="3">
                  <c:v>10</c:v>
                </c:pt>
                <c:pt idx="4">
                  <c:v>27</c:v>
                </c:pt>
                <c:pt idx="5">
                  <c:v>40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688008"/>
        <c:axId val="192690752"/>
      </c:lineChart>
      <c:catAx>
        <c:axId val="192688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2690752"/>
        <c:crosses val="autoZero"/>
        <c:auto val="1"/>
        <c:lblAlgn val="ctr"/>
        <c:lblOffset val="100"/>
        <c:noMultiLvlLbl val="0"/>
      </c:catAx>
      <c:valAx>
        <c:axId val="192690752"/>
        <c:scaling>
          <c:orientation val="minMax"/>
        </c:scaling>
        <c:delete val="0"/>
        <c:axPos val="l"/>
        <c:majorGridlines>
          <c:spPr>
            <a:ln w="950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2688008"/>
        <c:crosses val="autoZero"/>
        <c:crossBetween val="between"/>
      </c:valAx>
      <c:spPr>
        <a:noFill/>
        <a:ln w="25354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3" csCatId="accent1" phldr="1"/>
      <dgm:spPr/>
    </dgm:pt>
    <dgm:pt modelId="{D0115B0F-FDFB-494B-AC0A-E04A5EC234DA}">
      <dgm:prSet phldrT="[Text]" custT="1"/>
      <dgm:spPr/>
      <dgm:t>
        <a:bodyPr/>
        <a:lstStyle/>
        <a:p>
          <a:pPr algn="ctr" defTabSz="914400">
            <a:buNone/>
          </a:pPr>
          <a:r>
            <a:rPr lang="it-IT" sz="1800" b="0" i="0" noProof="0" dirty="0" smtClean="0">
              <a:latin typeface="Calibri"/>
              <a:ea typeface="+mn-ea"/>
              <a:cs typeface="+mn-cs"/>
            </a:rPr>
            <a:t>Alimentazione</a:t>
          </a:r>
          <a:endParaRPr lang="en-US" sz="1800" b="0" i="0" dirty="0">
            <a:latin typeface="Calibri"/>
            <a:ea typeface="+mn-ea"/>
            <a:cs typeface="+mn-cs"/>
          </a:endParaRPr>
        </a:p>
      </dgm:t>
    </dgm:pt>
    <dgm:pt modelId="{F3ECE90F-7A47-4472-9560-98DC857F992F}" type="parTrans" cxnId="{CD5AA65A-6000-4F48-85D3-EB084B6F41D0}">
      <dgm:prSet/>
      <dgm:spPr/>
      <dgm:t>
        <a:bodyPr/>
        <a:lstStyle/>
        <a:p>
          <a:endParaRPr lang="en-US"/>
        </a:p>
      </dgm:t>
    </dgm:pt>
    <dgm:pt modelId="{39A3B9F5-08CD-49EE-B590-A9FA60312E8F}" type="sibTrans" cxnId="{CD5AA65A-6000-4F48-85D3-EB084B6F41D0}">
      <dgm:prSet/>
      <dgm:spPr/>
      <dgm:t>
        <a:bodyPr/>
        <a:lstStyle/>
        <a:p>
          <a:endParaRPr lang="en-US"/>
        </a:p>
      </dgm:t>
    </dgm:pt>
    <dgm:pt modelId="{B294A45F-A097-47D5-8F55-FC668EB3C982}">
      <dgm:prSet phldrT="[Text]"/>
      <dgm:spPr/>
      <dgm:t>
        <a:bodyPr/>
        <a:lstStyle/>
        <a:p>
          <a:pPr algn="ctr" defTabSz="914400">
            <a:buNone/>
          </a:pPr>
          <a:r>
            <a:rPr lang="it-IT" sz="1800" b="0" i="0" noProof="0" dirty="0" smtClean="0">
              <a:latin typeface="Calibri"/>
              <a:ea typeface="+mn-ea"/>
              <a:cs typeface="+mn-cs"/>
            </a:rPr>
            <a:t>Allenamento</a:t>
          </a:r>
          <a:endParaRPr lang="en-US" sz="1800" b="0" i="0" dirty="0">
            <a:latin typeface="Calibri"/>
            <a:ea typeface="+mn-ea"/>
            <a:cs typeface="+mn-cs"/>
          </a:endParaRPr>
        </a:p>
      </dgm:t>
    </dgm:pt>
    <dgm:pt modelId="{ACBA6356-2F80-466D-9121-489D204B80B8}" type="parTrans" cxnId="{38A955D8-3C8B-463D-BA25-2C9E34FDDEBB}">
      <dgm:prSet/>
      <dgm:spPr/>
      <dgm:t>
        <a:bodyPr/>
        <a:lstStyle/>
        <a:p>
          <a:endParaRPr lang="en-US"/>
        </a:p>
      </dgm:t>
    </dgm:pt>
    <dgm:pt modelId="{881A9571-C437-40E4-90E1-61734033862D}" type="sibTrans" cxnId="{38A955D8-3C8B-463D-BA25-2C9E34FDDEBB}">
      <dgm:prSet/>
      <dgm:spPr/>
      <dgm:t>
        <a:bodyPr/>
        <a:lstStyle/>
        <a:p>
          <a:endParaRPr lang="en-US"/>
        </a:p>
      </dgm:t>
    </dgm:pt>
    <dgm:pt modelId="{A72F579A-815F-4730-AEB0-052A4E2EADB2}">
      <dgm:prSet phldrT="[Text]" custT="1"/>
      <dgm:spPr/>
      <dgm:t>
        <a:bodyPr/>
        <a:lstStyle/>
        <a:p>
          <a:pPr algn="ctr" defTabSz="914400">
            <a:buNone/>
          </a:pPr>
          <a:r>
            <a:rPr lang="it-IT" sz="1400" b="0" i="0" noProof="0" dirty="0" smtClean="0">
              <a:latin typeface="Calibri"/>
              <a:ea typeface="+mn-ea"/>
              <a:cs typeface="+mn-cs"/>
            </a:rPr>
            <a:t>Performance</a:t>
          </a:r>
          <a:endParaRPr lang="it-IT" sz="1400" b="0" i="0" noProof="0" dirty="0">
            <a:latin typeface="Calibri"/>
            <a:ea typeface="+mn-ea"/>
            <a:cs typeface="+mn-cs"/>
          </a:endParaRPr>
        </a:p>
      </dgm:t>
    </dgm:pt>
    <dgm:pt modelId="{8EA6516C-EB3A-4FC0-BB44-265A3652D4BC}" type="parTrans" cxnId="{D2ECF758-131A-41EE-A789-9D6FDC186481}">
      <dgm:prSet/>
      <dgm:spPr/>
      <dgm:t>
        <a:bodyPr/>
        <a:lstStyle/>
        <a:p>
          <a:endParaRPr lang="en-US"/>
        </a:p>
      </dgm:t>
    </dgm:pt>
    <dgm:pt modelId="{6B184F14-5261-4D1F-8701-947EAF068BB3}" type="sibTrans" cxnId="{D2ECF758-131A-41EE-A789-9D6FDC186481}">
      <dgm:prSet/>
      <dgm:spPr/>
      <dgm:t>
        <a:bodyPr/>
        <a:lstStyle/>
        <a:p>
          <a:endParaRPr lang="en-US"/>
        </a:p>
      </dgm: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en-US"/>
        </a:p>
      </dgm:t>
    </dgm:pt>
    <dgm:pt modelId="{1CA3202A-9CD1-47F7-9D42-23E46A72BBFC}" type="pres">
      <dgm:prSet presAssocID="{B294A45F-A097-47D5-8F55-FC668EB3C98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en-US"/>
        </a:p>
      </dgm:t>
    </dgm:pt>
    <dgm:pt modelId="{11E70583-C9D9-4A1B-9215-04DC48DCBD8D}" type="pres">
      <dgm:prSet presAssocID="{A72F579A-815F-4730-AEB0-052A4E2EADB2}" presName="gear3" presStyleLbl="node1" presStyleIdx="2" presStyleCnt="3"/>
      <dgm:spPr/>
      <dgm:t>
        <a:bodyPr/>
        <a:lstStyle/>
        <a:p>
          <a:endParaRPr 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1AAB9F9-B642-48A9-8D24-38C3C8D203A0}" type="presOf" srcId="{A72F579A-815F-4730-AEB0-052A4E2EADB2}" destId="{11E70583-C9D9-4A1B-9215-04DC48DCBD8D}" srcOrd="0" destOrd="0" presId="urn:microsoft.com/office/officeart/2005/8/layout/gear1"/>
    <dgm:cxn modelId="{3D36FB5B-81C4-4A89-AF93-F7C107E13A94}" type="presOf" srcId="{D0115B0F-FDFB-494B-AC0A-E04A5EC234DA}" destId="{A8AE7A62-856E-43C0-A01E-AB2F291FD15A}" srcOrd="2" destOrd="0" presId="urn:microsoft.com/office/officeart/2005/8/layout/gear1"/>
    <dgm:cxn modelId="{7B31AA69-94B1-4929-9F78-FDFD3F17BD23}" type="presOf" srcId="{A72F579A-815F-4730-AEB0-052A4E2EADB2}" destId="{E9EE43DE-00F8-4019-BA85-9AFF0B3069A7}" srcOrd="2" destOrd="0" presId="urn:microsoft.com/office/officeart/2005/8/layout/gear1"/>
    <dgm:cxn modelId="{04658C04-799A-4DFF-B02B-74F5779287FA}" type="presOf" srcId="{B294A45F-A097-47D5-8F55-FC668EB3C982}" destId="{1CA3202A-9CD1-47F7-9D42-23E46A72BBFC}" srcOrd="0" destOrd="0" presId="urn:microsoft.com/office/officeart/2005/8/layout/gear1"/>
    <dgm:cxn modelId="{FDAAAE6F-CD25-4A22-8372-383C0316E066}" type="presOf" srcId="{D0115B0F-FDFB-494B-AC0A-E04A5EC234DA}" destId="{491B49C7-064E-438E-A5AF-D06F604607BC}" srcOrd="1" destOrd="0" presId="urn:microsoft.com/office/officeart/2005/8/layout/gear1"/>
    <dgm:cxn modelId="{B3A37A5B-1F88-4087-B524-2A4314091972}" type="presOf" srcId="{B294A45F-A097-47D5-8F55-FC668EB3C982}" destId="{706E9A05-70AC-494E-B29F-F414922DE00D}" srcOrd="2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5DDB6A63-F7F4-41CD-8197-47822AD951DB}" type="presOf" srcId="{6B184F14-5261-4D1F-8701-947EAF068BB3}" destId="{2A80456C-D6A1-43C9-80B2-09334D6E033A}" srcOrd="0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3B4700D7-7B13-49A1-827B-82043C3DD908}" type="presOf" srcId="{A72F579A-815F-4730-AEB0-052A4E2EADB2}" destId="{1DC90457-DB2A-4C95-A36F-0563F25B6D53}" srcOrd="1" destOrd="0" presId="urn:microsoft.com/office/officeart/2005/8/layout/gear1"/>
    <dgm:cxn modelId="{C5899DFD-0AAC-4D34-967E-4C67736B6614}" type="presOf" srcId="{B294A45F-A097-47D5-8F55-FC668EB3C982}" destId="{142EE68D-5808-445A-B73B-CEFF75A2773F}" srcOrd="1" destOrd="0" presId="urn:microsoft.com/office/officeart/2005/8/layout/gear1"/>
    <dgm:cxn modelId="{111069E6-4A12-4807-99EE-36B3E80AFEF5}" type="presOf" srcId="{A72F579A-815F-4730-AEB0-052A4E2EADB2}" destId="{F86AD8D8-4A96-48C0-A843-3A718641AD56}" srcOrd="3" destOrd="0" presId="urn:microsoft.com/office/officeart/2005/8/layout/gear1"/>
    <dgm:cxn modelId="{4CAA9558-E93A-4CBD-BDD0-5E1F7346E610}" type="presOf" srcId="{39A3B9F5-08CD-49EE-B590-A9FA60312E8F}" destId="{1E72715E-7366-4E78-A512-24F37F5D23DC}" srcOrd="0" destOrd="0" presId="urn:microsoft.com/office/officeart/2005/8/layout/gear1"/>
    <dgm:cxn modelId="{49A624C7-D604-4D6A-BE65-8B2C14C69EAC}" type="presOf" srcId="{D0115B0F-FDFB-494B-AC0A-E04A5EC234DA}" destId="{519C9BB9-1ADD-4304-93EC-C9FE618B8492}" srcOrd="0" destOrd="0" presId="urn:microsoft.com/office/officeart/2005/8/layout/gear1"/>
    <dgm:cxn modelId="{12F50A26-1BD1-4E19-9886-FCD713FC2260}" type="presOf" srcId="{881A9571-C437-40E4-90E1-61734033862D}" destId="{BE287C59-37F8-4A31-B5A2-F56A3CB15957}" srcOrd="0" destOrd="0" presId="urn:microsoft.com/office/officeart/2005/8/layout/gear1"/>
    <dgm:cxn modelId="{1B905849-34B7-4C38-AE6E-6397E22213CA}" type="presOf" srcId="{F1469E50-24C6-4156-8DAA-6DD0C1079C89}" destId="{DF72D2A9-E721-47DF-A758-78A445E0F3CE}" srcOrd="0" destOrd="0" presId="urn:microsoft.com/office/officeart/2005/8/layout/gear1"/>
    <dgm:cxn modelId="{25329431-E463-474E-9113-3D9792F649C1}" type="presParOf" srcId="{DF72D2A9-E721-47DF-A758-78A445E0F3CE}" destId="{519C9BB9-1ADD-4304-93EC-C9FE618B8492}" srcOrd="0" destOrd="0" presId="urn:microsoft.com/office/officeart/2005/8/layout/gear1"/>
    <dgm:cxn modelId="{7F53E643-B29D-4834-82A7-32CA388277A5}" type="presParOf" srcId="{DF72D2A9-E721-47DF-A758-78A445E0F3CE}" destId="{491B49C7-064E-438E-A5AF-D06F604607BC}" srcOrd="1" destOrd="0" presId="urn:microsoft.com/office/officeart/2005/8/layout/gear1"/>
    <dgm:cxn modelId="{9DC36704-2E5A-47BA-A366-B115F04111CB}" type="presParOf" srcId="{DF72D2A9-E721-47DF-A758-78A445E0F3CE}" destId="{A8AE7A62-856E-43C0-A01E-AB2F291FD15A}" srcOrd="2" destOrd="0" presId="urn:microsoft.com/office/officeart/2005/8/layout/gear1"/>
    <dgm:cxn modelId="{C124A831-6C9D-4DF5-B237-D2EE8981FD44}" type="presParOf" srcId="{DF72D2A9-E721-47DF-A758-78A445E0F3CE}" destId="{1CA3202A-9CD1-47F7-9D42-23E46A72BBFC}" srcOrd="3" destOrd="0" presId="urn:microsoft.com/office/officeart/2005/8/layout/gear1"/>
    <dgm:cxn modelId="{C7F3039E-7AA1-44D5-BF85-CAC610ADBB7E}" type="presParOf" srcId="{DF72D2A9-E721-47DF-A758-78A445E0F3CE}" destId="{142EE68D-5808-445A-B73B-CEFF75A2773F}" srcOrd="4" destOrd="0" presId="urn:microsoft.com/office/officeart/2005/8/layout/gear1"/>
    <dgm:cxn modelId="{79DC3744-E07B-4481-A4B8-CE00CDF15AB5}" type="presParOf" srcId="{DF72D2A9-E721-47DF-A758-78A445E0F3CE}" destId="{706E9A05-70AC-494E-B29F-F414922DE00D}" srcOrd="5" destOrd="0" presId="urn:microsoft.com/office/officeart/2005/8/layout/gear1"/>
    <dgm:cxn modelId="{FABBC5DE-5690-4081-BF84-B9C78251C6A5}" type="presParOf" srcId="{DF72D2A9-E721-47DF-A758-78A445E0F3CE}" destId="{11E70583-C9D9-4A1B-9215-04DC48DCBD8D}" srcOrd="6" destOrd="0" presId="urn:microsoft.com/office/officeart/2005/8/layout/gear1"/>
    <dgm:cxn modelId="{00176561-B15C-4D5E-8BE1-EC042CC9950D}" type="presParOf" srcId="{DF72D2A9-E721-47DF-A758-78A445E0F3CE}" destId="{1DC90457-DB2A-4C95-A36F-0563F25B6D53}" srcOrd="7" destOrd="0" presId="urn:microsoft.com/office/officeart/2005/8/layout/gear1"/>
    <dgm:cxn modelId="{692EBC13-AE32-432D-AE08-CCB60E48D91E}" type="presParOf" srcId="{DF72D2A9-E721-47DF-A758-78A445E0F3CE}" destId="{E9EE43DE-00F8-4019-BA85-9AFF0B3069A7}" srcOrd="8" destOrd="0" presId="urn:microsoft.com/office/officeart/2005/8/layout/gear1"/>
    <dgm:cxn modelId="{819C8F7F-56BB-4B91-AA4E-34539499D25E}" type="presParOf" srcId="{DF72D2A9-E721-47DF-A758-78A445E0F3CE}" destId="{F86AD8D8-4A96-48C0-A843-3A718641AD56}" srcOrd="9" destOrd="0" presId="urn:microsoft.com/office/officeart/2005/8/layout/gear1"/>
    <dgm:cxn modelId="{BCCD33AE-FFB4-4BA2-9610-C983CB80FA2A}" type="presParOf" srcId="{DF72D2A9-E721-47DF-A758-78A445E0F3CE}" destId="{1E72715E-7366-4E78-A512-24F37F5D23DC}" srcOrd="10" destOrd="0" presId="urn:microsoft.com/office/officeart/2005/8/layout/gear1"/>
    <dgm:cxn modelId="{4470B192-8426-436B-BA53-E7725ACB5772}" type="presParOf" srcId="{DF72D2A9-E721-47DF-A758-78A445E0F3CE}" destId="{BE287C59-37F8-4A31-B5A2-F56A3CB15957}" srcOrd="11" destOrd="0" presId="urn:microsoft.com/office/officeart/2005/8/layout/gear1"/>
    <dgm:cxn modelId="{6B67709E-1498-40B2-A8C7-E10C2D70C00A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2024776" y="2008108"/>
          <a:ext cx="2454354" cy="2454354"/>
        </a:xfrm>
        <a:prstGeom prst="gear9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kern="1200" noProof="0" dirty="0" smtClean="0">
              <a:latin typeface="Calibri"/>
              <a:ea typeface="+mn-ea"/>
              <a:cs typeface="+mn-cs"/>
            </a:rPr>
            <a:t>Alimentazione</a:t>
          </a:r>
          <a:endParaRPr lang="en-US" sz="1800" b="0" i="0" kern="1200" dirty="0">
            <a:latin typeface="Calibri"/>
            <a:ea typeface="+mn-ea"/>
            <a:cs typeface="+mn-cs"/>
          </a:endParaRPr>
        </a:p>
      </dsp:txBody>
      <dsp:txXfrm>
        <a:off x="2518210" y="2583029"/>
        <a:ext cx="1467486" cy="1261588"/>
      </dsp:txXfrm>
    </dsp:sp>
    <dsp:sp modelId="{1CA3202A-9CD1-47F7-9D42-23E46A72BBFC}">
      <dsp:nvSpPr>
        <dsp:cNvPr id="0" name=""/>
        <dsp:cNvSpPr/>
      </dsp:nvSpPr>
      <dsp:spPr>
        <a:xfrm>
          <a:off x="596788" y="1427988"/>
          <a:ext cx="1784985" cy="1784985"/>
        </a:xfrm>
        <a:prstGeom prst="gear6">
          <a:avLst/>
        </a:prstGeom>
        <a:solidFill>
          <a:schemeClr val="accent1">
            <a:shade val="80000"/>
            <a:hueOff val="213834"/>
            <a:satOff val="-21230"/>
            <a:lumOff val="171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i="0" kern="1200" noProof="0" dirty="0" smtClean="0">
              <a:latin typeface="Calibri"/>
              <a:ea typeface="+mn-ea"/>
              <a:cs typeface="+mn-cs"/>
            </a:rPr>
            <a:t>Allenamento</a:t>
          </a:r>
          <a:endParaRPr lang="en-US" sz="1200" b="0" i="0" kern="1200" dirty="0">
            <a:latin typeface="Calibri"/>
            <a:ea typeface="+mn-ea"/>
            <a:cs typeface="+mn-cs"/>
          </a:endParaRPr>
        </a:p>
      </dsp:txBody>
      <dsp:txXfrm>
        <a:off x="1046163" y="1880079"/>
        <a:ext cx="886235" cy="880803"/>
      </dsp:txXfrm>
    </dsp:sp>
    <dsp:sp modelId="{11E70583-C9D9-4A1B-9215-04DC48DCBD8D}">
      <dsp:nvSpPr>
        <dsp:cNvPr id="0" name=""/>
        <dsp:cNvSpPr/>
      </dsp:nvSpPr>
      <dsp:spPr>
        <a:xfrm rot="20700000">
          <a:off x="1596562" y="196530"/>
          <a:ext cx="1748921" cy="1748921"/>
        </a:xfrm>
        <a:prstGeom prst="gear6">
          <a:avLst/>
        </a:prstGeom>
        <a:solidFill>
          <a:schemeClr val="accent1">
            <a:shade val="80000"/>
            <a:hueOff val="427667"/>
            <a:satOff val="-42460"/>
            <a:lumOff val="342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i="0" kern="1200" noProof="0" dirty="0" smtClean="0">
              <a:latin typeface="Calibri"/>
              <a:ea typeface="+mn-ea"/>
              <a:cs typeface="+mn-cs"/>
            </a:rPr>
            <a:t>Performance</a:t>
          </a:r>
          <a:endParaRPr lang="it-IT" sz="1400" b="0" i="0" kern="1200" noProof="0" dirty="0">
            <a:latin typeface="Calibri"/>
            <a:ea typeface="+mn-ea"/>
            <a:cs typeface="+mn-cs"/>
          </a:endParaRPr>
        </a:p>
      </dsp:txBody>
      <dsp:txXfrm rot="-20700000">
        <a:off x="1980152" y="580120"/>
        <a:ext cx="981741" cy="981741"/>
      </dsp:txXfrm>
    </dsp:sp>
    <dsp:sp modelId="{1E72715E-7366-4E78-A512-24F37F5D23DC}">
      <dsp:nvSpPr>
        <dsp:cNvPr id="0" name=""/>
        <dsp:cNvSpPr/>
      </dsp:nvSpPr>
      <dsp:spPr>
        <a:xfrm>
          <a:off x="1839004" y="1636070"/>
          <a:ext cx="3141573" cy="3141573"/>
        </a:xfrm>
        <a:prstGeom prst="circularArrow">
          <a:avLst>
            <a:gd name="adj1" fmla="val 4688"/>
            <a:gd name="adj2" fmla="val 299029"/>
            <a:gd name="adj3" fmla="val 2522244"/>
            <a:gd name="adj4" fmla="val 15848245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280671" y="1031887"/>
          <a:ext cx="2282549" cy="22825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213888"/>
            <a:satOff val="-20957"/>
            <a:lumOff val="161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1192019" y="-187699"/>
          <a:ext cx="2461048" cy="246104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427776"/>
            <a:satOff val="-41914"/>
            <a:lumOff val="322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4D2494F-2966-4F3D-B36D-42578A8FF817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42DA587-59D4-4B52-8E43-88342AEC9DB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31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42104AF-E9D0-4C60-B559-CCA0F3A3E454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0077563-635D-48F9-A872-C7317EDB79D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72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691E98-337D-4493-97D6-A7D86BE090E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4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3E06DA-5F3E-4D86-A740-ACAA442A4A8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23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75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6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1541463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Segnaposto test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4D5D1-FD1A-4BFD-BD0F-259048F654D0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01B00-2A4B-4DEF-A446-0C1E153F77A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891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olo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Segnaposto testo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A8BDA-97F3-46E7-AEEB-0DE709AAD254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E6B8C-D4A4-4B2E-A542-5F8D315C8D3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898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9" name="Segnaposto immagine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13" name="Segnaposto immagine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14" name="Segnaposto immagine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94020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20021-E143-4361-A8B7-4BA742B60D5E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F0330-0F47-477C-A7B0-E85EBDEF17F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0951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2514600"/>
            <a:ext cx="10515600" cy="2743200"/>
          </a:xfrm>
        </p:spPr>
        <p:txBody>
          <a:bodyPr/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62156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FD651-FEA9-466B-9153-A8EF1F3BF3B7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2F984-CDD0-4E53-8F00-F1543C00B63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7320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932B5-83F0-498A-AE97-A74EB9F47C56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C1995-9E06-48BD-999D-90B23C595E1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3565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0F2F-14AF-46CB-8BD8-E33689E6D555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C06A-F94E-4588-B368-4E9A3E5E672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2394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43972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51812" y="1714498"/>
            <a:ext cx="3506788" cy="2880360"/>
          </a:xfrm>
        </p:spPr>
        <p:txBody>
          <a:bodyPr/>
          <a:lstStyle>
            <a:lvl1pPr>
              <a:defRPr sz="3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7020-BC61-4C52-815C-B75A4292579C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672E8-1712-4B32-ACBE-64EB5DD45B3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9623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83363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28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1524000" y="171450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8325" y="6600825"/>
            <a:ext cx="15335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CE6A6DA-99C2-4DF9-A3FA-6C97250EBE2D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600825"/>
            <a:ext cx="649128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888" y="6600825"/>
            <a:ext cx="7731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72ED7C3-D70A-4D3D-BA65-7E568814A65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6" r:id="rId3"/>
    <p:sldLayoutId id="2147483675" r:id="rId4"/>
    <p:sldLayoutId id="2147483667" r:id="rId5"/>
    <p:sldLayoutId id="2147483668" r:id="rId6"/>
    <p:sldLayoutId id="2147483669" r:id="rId7"/>
    <p:sldLayoutId id="2147483676" r:id="rId8"/>
    <p:sldLayoutId id="2147483670" r:id="rId9"/>
    <p:sldLayoutId id="2147483677" r:id="rId10"/>
    <p:sldLayoutId id="2147483671" r:id="rId11"/>
    <p:sldLayoutId id="2147483672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4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7305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.jpe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4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5.png"/><Relationship Id="rId7" Type="http://schemas.openxmlformats.org/officeDocument/2006/relationships/image" Target="../media/image77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3.pn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4.jpeg"/><Relationship Id="rId5" Type="http://schemas.openxmlformats.org/officeDocument/2006/relationships/image" Target="../media/image74.png"/><Relationship Id="rId10" Type="http://schemas.openxmlformats.org/officeDocument/2006/relationships/image" Target="../media/image80.png"/><Relationship Id="rId4" Type="http://schemas.openxmlformats.org/officeDocument/2006/relationships/image" Target="../media/image72.jpeg"/><Relationship Id="rId9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68048" r="5692" b="9650"/>
          <a:stretch>
            <a:fillRect/>
          </a:stretch>
        </p:blipFill>
        <p:spPr bwMode="auto">
          <a:xfrm>
            <a:off x="0" y="4805363"/>
            <a:ext cx="12192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Segnaposto immagine 4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" b="17435"/>
          <a:stretch>
            <a:fillRect/>
          </a:stretch>
        </p:blipFill>
        <p:spPr>
          <a:xfrm>
            <a:off x="0" y="0"/>
            <a:ext cx="4006850" cy="4743450"/>
          </a:xfrm>
        </p:spPr>
      </p:pic>
      <p:pic>
        <p:nvPicPr>
          <p:cNvPr id="9220" name="Segnaposto immagine 9"/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 b="16609"/>
          <a:stretch>
            <a:fillRect/>
          </a:stretch>
        </p:blipFill>
        <p:spPr>
          <a:xfrm>
            <a:off x="8181975" y="0"/>
            <a:ext cx="4010025" cy="4743450"/>
          </a:xfrm>
        </p:spPr>
      </p:pic>
      <p:sp>
        <p:nvSpPr>
          <p:cNvPr id="9221" name="Titolo 1"/>
          <p:cNvSpPr>
            <a:spLocks noGrp="1"/>
          </p:cNvSpPr>
          <p:nvPr>
            <p:ph type="ctrTitle"/>
          </p:nvPr>
        </p:nvSpPr>
        <p:spPr bwMode="auto">
          <a:xfrm>
            <a:off x="3544888" y="0"/>
            <a:ext cx="5099050" cy="1536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it-IT" b="1" cap="none" smtClean="0">
                <a:solidFill>
                  <a:schemeClr val="accent1"/>
                </a:solidFill>
              </a:rPr>
              <a:t>ALIMENTARE LA PASSIONE</a:t>
            </a:r>
          </a:p>
        </p:txBody>
      </p:sp>
      <p:pic>
        <p:nvPicPr>
          <p:cNvPr id="9222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776538"/>
            <a:ext cx="189071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1536700"/>
            <a:ext cx="9461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95263"/>
            <a:ext cx="8039100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63" y="4135438"/>
            <a:ext cx="19383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70038" y="347663"/>
            <a:ext cx="4498975" cy="68580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00B050"/>
                </a:solidFill>
              </a:rPr>
              <a:t>DA PREFERIRE</a:t>
            </a:r>
            <a:endParaRPr lang="it-IT" sz="2800" dirty="0">
              <a:solidFill>
                <a:srgbClr val="00B050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86500" y="347663"/>
            <a:ext cx="4498975" cy="68580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DA EVITARE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8" name="Freccia in su 7"/>
          <p:cNvSpPr/>
          <p:nvPr/>
        </p:nvSpPr>
        <p:spPr>
          <a:xfrm>
            <a:off x="1957388" y="228600"/>
            <a:ext cx="457200" cy="132873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Freccia in su 8"/>
          <p:cNvSpPr/>
          <p:nvPr/>
        </p:nvSpPr>
        <p:spPr>
          <a:xfrm rot="10800000">
            <a:off x="10323513" y="228600"/>
            <a:ext cx="457200" cy="132873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5" t="11076" r="9419" b="50072"/>
          <a:stretch>
            <a:fillRect/>
          </a:stretch>
        </p:blipFill>
        <p:spPr bwMode="auto">
          <a:xfrm>
            <a:off x="4627563" y="3929063"/>
            <a:ext cx="7953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2030413"/>
            <a:ext cx="191928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5351463"/>
            <a:ext cx="120491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4075113"/>
            <a:ext cx="2278063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813300"/>
            <a:ext cx="220821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r="2705" b="5319"/>
          <a:stretch>
            <a:fillRect/>
          </a:stretch>
        </p:blipFill>
        <p:spPr bwMode="auto">
          <a:xfrm>
            <a:off x="-11113" y="4954588"/>
            <a:ext cx="2601913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890713"/>
            <a:ext cx="2611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3228975"/>
            <a:ext cx="18764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092450"/>
            <a:ext cx="1274762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175000"/>
            <a:ext cx="14827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1369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433513"/>
            <a:ext cx="1362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1727200"/>
            <a:ext cx="247015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5116513"/>
            <a:ext cx="22447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676650"/>
            <a:ext cx="23749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"/>
          <a:stretch>
            <a:fillRect/>
          </a:stretch>
        </p:blipFill>
        <p:spPr bwMode="auto">
          <a:xfrm>
            <a:off x="9359900" y="4806950"/>
            <a:ext cx="28321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338" y="1281113"/>
            <a:ext cx="11064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0" t="18080" r="29742" b="5382"/>
          <a:stretch>
            <a:fillRect/>
          </a:stretch>
        </p:blipFill>
        <p:spPr bwMode="auto">
          <a:xfrm>
            <a:off x="10012363" y="3846513"/>
            <a:ext cx="5683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2003425"/>
            <a:ext cx="15605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3279775"/>
            <a:ext cx="13128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39409" b="26044"/>
          <a:stretch>
            <a:fillRect/>
          </a:stretch>
        </p:blipFill>
        <p:spPr bwMode="auto">
          <a:xfrm>
            <a:off x="7899400" y="1168400"/>
            <a:ext cx="9001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433513"/>
            <a:ext cx="54959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Immagine 3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9575" y="144463"/>
            <a:ext cx="11430000" cy="8255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dirty="0" smtClean="0"/>
              <a:t>LA GIORNATA ALIMENTARE</a:t>
            </a:r>
            <a:endParaRPr lang="it-IT" sz="4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38325"/>
            <a:ext cx="6459538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444875"/>
            <a:ext cx="1581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4665663"/>
            <a:ext cx="8223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686175"/>
            <a:ext cx="18034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1825625"/>
            <a:ext cx="9350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05213" y="419100"/>
            <a:ext cx="2967037" cy="5810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/>
              <a:t>% nutrienti</a:t>
            </a:r>
            <a:endParaRPr lang="it-IT" sz="4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497138"/>
            <a:ext cx="45894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asellaDiTesto 7"/>
          <p:cNvSpPr txBox="1">
            <a:spLocks noChangeArrowheads="1"/>
          </p:cNvSpPr>
          <p:nvPr/>
        </p:nvSpPr>
        <p:spPr bwMode="auto">
          <a:xfrm>
            <a:off x="9866313" y="3705225"/>
            <a:ext cx="67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</a:rPr>
              <a:t>55%</a:t>
            </a:r>
          </a:p>
        </p:txBody>
      </p:sp>
      <p:sp>
        <p:nvSpPr>
          <p:cNvPr id="14341" name="CasellaDiTesto 8"/>
          <p:cNvSpPr txBox="1">
            <a:spLocks noChangeArrowheads="1"/>
          </p:cNvSpPr>
          <p:nvPr/>
        </p:nvSpPr>
        <p:spPr bwMode="auto">
          <a:xfrm>
            <a:off x="8920163" y="3028950"/>
            <a:ext cx="67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4342" name="CasellaDiTesto 9"/>
          <p:cNvSpPr txBox="1">
            <a:spLocks noChangeArrowheads="1"/>
          </p:cNvSpPr>
          <p:nvPr/>
        </p:nvSpPr>
        <p:spPr bwMode="auto">
          <a:xfrm>
            <a:off x="8247063" y="3595688"/>
            <a:ext cx="67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12" name="Fumetto 3 11"/>
          <p:cNvSpPr/>
          <p:nvPr/>
        </p:nvSpPr>
        <p:spPr>
          <a:xfrm flipH="1">
            <a:off x="925513" y="628650"/>
            <a:ext cx="2679700" cy="1457325"/>
          </a:xfrm>
          <a:prstGeom prst="wedgeEllipseCallout">
            <a:avLst>
              <a:gd name="adj1" fmla="val 15627"/>
              <a:gd name="adj2" fmla="val 83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Massa muscolare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Anticorpi..</a:t>
            </a:r>
          </a:p>
        </p:txBody>
      </p:sp>
      <p:sp>
        <p:nvSpPr>
          <p:cNvPr id="13" name="Fumetto 3 12"/>
          <p:cNvSpPr/>
          <p:nvPr/>
        </p:nvSpPr>
        <p:spPr>
          <a:xfrm flipH="1">
            <a:off x="290513" y="4987925"/>
            <a:ext cx="2679700" cy="1458913"/>
          </a:xfrm>
          <a:prstGeom prst="wedgeEllipseCallout">
            <a:avLst>
              <a:gd name="adj1" fmla="val 23623"/>
              <a:gd name="adj2" fmla="val -83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Strutture cellulari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Sistema nervoso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Riserva energetica</a:t>
            </a:r>
          </a:p>
        </p:txBody>
      </p:sp>
      <p:sp>
        <p:nvSpPr>
          <p:cNvPr id="14" name="Fumetto 3 13"/>
          <p:cNvSpPr/>
          <p:nvPr/>
        </p:nvSpPr>
        <p:spPr>
          <a:xfrm flipH="1">
            <a:off x="3238500" y="4913313"/>
            <a:ext cx="2947988" cy="1287462"/>
          </a:xfrm>
          <a:prstGeom prst="wedgeEllipseCallout">
            <a:avLst>
              <a:gd name="adj1" fmla="val 10019"/>
              <a:gd name="adj2" fmla="val -702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Semplici: carburante rapido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Complessi: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c</a:t>
            </a:r>
            <a:r>
              <a:rPr lang="it-IT" dirty="0"/>
              <a:t>arburante duraturo</a:t>
            </a:r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2014538" y="2844800"/>
            <a:ext cx="728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2743200" y="3436938"/>
            <a:ext cx="728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</a:rPr>
              <a:t>55%</a:t>
            </a: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1265238" y="3448050"/>
            <a:ext cx="728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18" name="Freccia a destra 17"/>
          <p:cNvSpPr/>
          <p:nvPr/>
        </p:nvSpPr>
        <p:spPr>
          <a:xfrm>
            <a:off x="4656138" y="3143250"/>
            <a:ext cx="1701800" cy="477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4394200" y="2509838"/>
            <a:ext cx="1963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/>
              <a:t>Meglio parlare di</a:t>
            </a:r>
          </a:p>
          <a:p>
            <a:pPr algn="ctr" eaLnBrk="1" hangingPunct="1"/>
            <a:r>
              <a:rPr lang="it-IT"/>
              <a:t>gr/kg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715963"/>
            <a:ext cx="51720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2873375"/>
            <a:ext cx="553402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Immagin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-1042" r="14294" b="3542"/>
          <a:stretch>
            <a:fillRect/>
          </a:stretch>
        </p:blipFill>
        <p:spPr bwMode="auto">
          <a:xfrm>
            <a:off x="557213" y="1028700"/>
            <a:ext cx="2157412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422400"/>
            <a:ext cx="265112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r="8849"/>
          <a:stretch>
            <a:fillRect/>
          </a:stretch>
        </p:blipFill>
        <p:spPr bwMode="auto">
          <a:xfrm>
            <a:off x="8864600" y="989013"/>
            <a:ext cx="2728913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r="42262" b="3836"/>
          <a:stretch>
            <a:fillRect/>
          </a:stretch>
        </p:blipFill>
        <p:spPr bwMode="auto">
          <a:xfrm>
            <a:off x="6215063" y="1397000"/>
            <a:ext cx="267017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882900" y="5300663"/>
            <a:ext cx="5815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7200">
                <a:solidFill>
                  <a:srgbClr val="87A91B"/>
                </a:solidFill>
              </a:rPr>
              <a:t>SIAMO ATLETI!</a:t>
            </a:r>
          </a:p>
        </p:txBody>
      </p:sp>
      <p:pic>
        <p:nvPicPr>
          <p:cNvPr id="15367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3908425" y="155575"/>
            <a:ext cx="3762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4000" b="1">
                <a:solidFill>
                  <a:srgbClr val="87A91B"/>
                </a:solidFill>
              </a:rPr>
              <a:t>12 km </a:t>
            </a:r>
          </a:p>
          <a:p>
            <a:pPr algn="ctr" eaLnBrk="1" hangingPunct="1"/>
            <a:r>
              <a:rPr lang="it-IT" sz="4000" b="1">
                <a:solidFill>
                  <a:srgbClr val="87A91B"/>
                </a:solidFill>
              </a:rPr>
              <a:t>1400-2000 Kcal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814388" y="1365250"/>
            <a:ext cx="2293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ALIMENTAZIONE </a:t>
            </a:r>
          </a:p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SCORRETTA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3238500" y="1628775"/>
            <a:ext cx="57626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4048125" y="1166813"/>
            <a:ext cx="2990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+ MASSA GRASSA </a:t>
            </a:r>
          </a:p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- MASSA MUSCOLARE</a:t>
            </a:r>
          </a:p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&lt; ENERGIE</a:t>
            </a:r>
          </a:p>
        </p:txBody>
      </p:sp>
      <p:sp>
        <p:nvSpPr>
          <p:cNvPr id="10" name="Freccia a destra 9"/>
          <p:cNvSpPr/>
          <p:nvPr/>
        </p:nvSpPr>
        <p:spPr>
          <a:xfrm>
            <a:off x="7292975" y="1628775"/>
            <a:ext cx="7366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7661275" y="1166813"/>
            <a:ext cx="392271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- RESISTENZA</a:t>
            </a:r>
          </a:p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- POTENZA</a:t>
            </a:r>
          </a:p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PEGGIOR PERFORMANCE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 rot="-1016862">
            <a:off x="2922588" y="450850"/>
            <a:ext cx="586581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16600" b="1">
                <a:solidFill>
                  <a:schemeClr val="tx2"/>
                </a:solidFill>
              </a:rPr>
              <a:t>&lt;8.40</a:t>
            </a:r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814388" y="3994150"/>
            <a:ext cx="2293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>
                <a:solidFill>
                  <a:srgbClr val="00B050"/>
                </a:solidFill>
              </a:rPr>
              <a:t>ALIMENTAZIONE </a:t>
            </a:r>
          </a:p>
          <a:p>
            <a:pPr algn="ctr" eaLnBrk="1" hangingPunct="1"/>
            <a:r>
              <a:rPr lang="it-IT" sz="2400" b="1">
                <a:solidFill>
                  <a:srgbClr val="00B050"/>
                </a:solidFill>
              </a:rPr>
              <a:t>CORRETTA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4051300" y="3808413"/>
            <a:ext cx="3044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>
                <a:solidFill>
                  <a:srgbClr val="00B050"/>
                </a:solidFill>
              </a:rPr>
              <a:t>- MASSA GRASSA</a:t>
            </a:r>
          </a:p>
          <a:p>
            <a:pPr algn="ctr" eaLnBrk="1" hangingPunct="1"/>
            <a:r>
              <a:rPr lang="it-IT" sz="2400" b="1">
                <a:solidFill>
                  <a:srgbClr val="00B050"/>
                </a:solidFill>
              </a:rPr>
              <a:t>+ MASSA MAGRA</a:t>
            </a:r>
          </a:p>
          <a:p>
            <a:pPr algn="ctr" eaLnBrk="1" hangingPunct="1"/>
            <a:r>
              <a:rPr lang="it-IT" sz="2400" b="1">
                <a:solidFill>
                  <a:srgbClr val="00B050"/>
                </a:solidFill>
              </a:rPr>
              <a:t>+ ENERGIE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3238500" y="4191000"/>
            <a:ext cx="576263" cy="304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B050"/>
              </a:solidFill>
            </a:endParaRPr>
          </a:p>
        </p:txBody>
      </p:sp>
      <p:sp>
        <p:nvSpPr>
          <p:cNvPr id="16" name="Freccia a destra 15"/>
          <p:cNvSpPr/>
          <p:nvPr/>
        </p:nvSpPr>
        <p:spPr>
          <a:xfrm>
            <a:off x="7292975" y="4191000"/>
            <a:ext cx="576263" cy="304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7870825" y="3729038"/>
            <a:ext cx="39211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>
                <a:solidFill>
                  <a:srgbClr val="00B050"/>
                </a:solidFill>
              </a:rPr>
              <a:t>+ RESISTENZA</a:t>
            </a:r>
          </a:p>
          <a:p>
            <a:pPr algn="ctr" eaLnBrk="1" hangingPunct="1"/>
            <a:r>
              <a:rPr lang="it-IT" sz="2400" b="1">
                <a:solidFill>
                  <a:srgbClr val="00B050"/>
                </a:solidFill>
              </a:rPr>
              <a:t>+ POTENZA</a:t>
            </a:r>
          </a:p>
          <a:p>
            <a:pPr algn="ctr" eaLnBrk="1" hangingPunct="1"/>
            <a:r>
              <a:rPr lang="it-IT" sz="2400" b="1">
                <a:solidFill>
                  <a:srgbClr val="00B050"/>
                </a:solidFill>
              </a:rPr>
              <a:t>MIGLIOR PERFORMANCE</a:t>
            </a: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 rot="-1126185">
            <a:off x="3378200" y="3017838"/>
            <a:ext cx="58642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16600" b="1">
                <a:solidFill>
                  <a:schemeClr val="tx2"/>
                </a:solidFill>
              </a:rPr>
              <a:t>&gt;8.50</a:t>
            </a:r>
          </a:p>
        </p:txBody>
      </p:sp>
      <p:pic>
        <p:nvPicPr>
          <p:cNvPr id="16398" name="Immagin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2" grpId="0"/>
      <p:bldP spid="13" grpId="0"/>
      <p:bldP spid="15" grpId="0"/>
      <p:bldP spid="11" grpId="0"/>
      <p:bldP spid="14" grpId="0" animBg="1"/>
      <p:bldP spid="16" grpId="0" animBg="1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66775" y="1042988"/>
            <a:ext cx="10515600" cy="10287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6600" b="1" dirty="0" smtClean="0"/>
              <a:t>E NEL NOSTRO SPORT?</a:t>
            </a:r>
            <a:endParaRPr lang="it-IT" sz="6600" b="1" dirty="0"/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3810000" y="2500313"/>
            <a:ext cx="462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800">
                <a:solidFill>
                  <a:schemeClr val="bg1"/>
                </a:solidFill>
              </a:rPr>
              <a:t>ARBITRI 365 GIORNI L’ANNO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3983038" y="5195888"/>
            <a:ext cx="3948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chemeClr val="bg1"/>
                </a:solidFill>
              </a:rPr>
              <a:t>DIETA CORRETTA </a:t>
            </a:r>
            <a:r>
              <a:rPr lang="it-IT" sz="2800" u="sng">
                <a:solidFill>
                  <a:schemeClr val="bg1"/>
                </a:solidFill>
              </a:rPr>
              <a:t>SEMPRE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5421313" y="3352800"/>
            <a:ext cx="1073150" cy="151447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6275" y="328613"/>
            <a:ext cx="10744200" cy="9001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800" b="1" dirty="0" smtClean="0"/>
              <a:t>Tipi di sport e fonti energetiche</a:t>
            </a:r>
            <a:endParaRPr lang="it-IT" sz="4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9575" y="1733550"/>
            <a:ext cx="3576638" cy="1257300"/>
          </a:xfrm>
        </p:spPr>
        <p:txBody>
          <a:bodyPr/>
          <a:lstStyle/>
          <a:p>
            <a:pPr marL="44450" indent="0" algn="ctr">
              <a:buFont typeface="Arial" panose="020B0604020202020204" pitchFamily="34" charset="0"/>
              <a:buNone/>
            </a:pPr>
            <a:r>
              <a:rPr lang="it-IT" smtClean="0"/>
              <a:t>DI POTENZA: </a:t>
            </a:r>
            <a:br>
              <a:rPr lang="it-IT" smtClean="0"/>
            </a:br>
            <a:r>
              <a:rPr lang="it-IT" smtClean="0"/>
              <a:t>Breve durata, elevata potenza (pesistica, 100 metri)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8110538" y="1733550"/>
            <a:ext cx="388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000"/>
              <a:t>DI RESISTENZA/ENDURANCE: </a:t>
            </a:r>
          </a:p>
          <a:p>
            <a:pPr algn="ctr" eaLnBrk="1" hangingPunct="1"/>
            <a:r>
              <a:rPr lang="it-IT" sz="2000"/>
              <a:t>Durata prolungata, potenza ridotta (maratona, ciclismo..)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4832350" y="2051050"/>
            <a:ext cx="2433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 u="sng">
                <a:solidFill>
                  <a:srgbClr val="87A91B"/>
                </a:solidFill>
              </a:rPr>
              <a:t>MISTI: </a:t>
            </a:r>
            <a:br>
              <a:rPr lang="it-IT" sz="2400" b="1" u="sng">
                <a:solidFill>
                  <a:srgbClr val="87A91B"/>
                </a:solidFill>
              </a:rPr>
            </a:br>
            <a:r>
              <a:rPr lang="it-IT" sz="2400" b="1" u="sng">
                <a:solidFill>
                  <a:srgbClr val="87A91B"/>
                </a:solidFill>
              </a:rPr>
              <a:t>ARBITRAGGIO</a:t>
            </a:r>
          </a:p>
        </p:txBody>
      </p:sp>
      <p:sp>
        <p:nvSpPr>
          <p:cNvPr id="6" name="Freccia in giù 5"/>
          <p:cNvSpPr/>
          <p:nvPr/>
        </p:nvSpPr>
        <p:spPr>
          <a:xfrm>
            <a:off x="1941513" y="2881313"/>
            <a:ext cx="514350" cy="122713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676275" y="4384675"/>
            <a:ext cx="33099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b="1"/>
              <a:t>Metabolismo anaerobico </a:t>
            </a:r>
            <a:br>
              <a:rPr lang="it-IT" b="1"/>
            </a:br>
            <a:r>
              <a:rPr lang="it-IT"/>
              <a:t>(non necessita di ossigeno)</a:t>
            </a:r>
          </a:p>
          <a:p>
            <a:pPr algn="ctr" eaLnBrk="1" hangingPunct="1"/>
            <a:endParaRPr lang="it-IT"/>
          </a:p>
          <a:p>
            <a:pPr algn="ctr" eaLnBrk="1" hangingPunct="1"/>
            <a:r>
              <a:rPr lang="it-IT" u="sng"/>
              <a:t>CreatinFosfato</a:t>
            </a:r>
            <a:r>
              <a:rPr lang="it-IT"/>
              <a:t> (&lt;30 secondi)</a:t>
            </a:r>
          </a:p>
          <a:p>
            <a:pPr algn="ctr" eaLnBrk="1" hangingPunct="1"/>
            <a:r>
              <a:rPr lang="it-IT" u="sng"/>
              <a:t>Glicogeno</a:t>
            </a:r>
            <a:r>
              <a:rPr lang="it-IT"/>
              <a:t> (1-3 minuti)</a:t>
            </a:r>
          </a:p>
          <a:p>
            <a:pPr algn="ctr" eaLnBrk="1" hangingPunct="1"/>
            <a:r>
              <a:rPr lang="it-IT"/>
              <a:t>con produzione di ac. lattico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5791200" y="3141663"/>
            <a:ext cx="514350" cy="1227137"/>
          </a:xfrm>
          <a:prstGeom prst="downArrow">
            <a:avLst/>
          </a:prstGeom>
          <a:solidFill>
            <a:srgbClr val="87A9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8578850" y="4384675"/>
            <a:ext cx="33099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b="1"/>
              <a:t>Metabolismo aerobico </a:t>
            </a:r>
            <a:br>
              <a:rPr lang="it-IT" b="1"/>
            </a:br>
            <a:r>
              <a:rPr lang="it-IT"/>
              <a:t>(necessita di ossigeno)</a:t>
            </a:r>
          </a:p>
          <a:p>
            <a:pPr algn="ctr" eaLnBrk="1" hangingPunct="1"/>
            <a:endParaRPr lang="it-IT"/>
          </a:p>
          <a:p>
            <a:pPr algn="ctr" eaLnBrk="1" hangingPunct="1"/>
            <a:r>
              <a:rPr lang="it-IT" u="sng"/>
              <a:t>Carboidrati (glicogeno)</a:t>
            </a:r>
          </a:p>
          <a:p>
            <a:pPr algn="ctr" eaLnBrk="1" hangingPunct="1"/>
            <a:r>
              <a:rPr lang="it-IT" u="sng"/>
              <a:t>Grassi</a:t>
            </a:r>
          </a:p>
          <a:p>
            <a:pPr algn="ctr" eaLnBrk="1" hangingPunct="1"/>
            <a:r>
              <a:rPr lang="it-IT" u="sng"/>
              <a:t>Proteine (in misura ridotta)</a:t>
            </a:r>
            <a:endParaRPr lang="it-IT"/>
          </a:p>
        </p:txBody>
      </p:sp>
      <p:sp>
        <p:nvSpPr>
          <p:cNvPr id="10" name="Freccia in giù 9"/>
          <p:cNvSpPr/>
          <p:nvPr/>
        </p:nvSpPr>
        <p:spPr>
          <a:xfrm>
            <a:off x="9977438" y="2881313"/>
            <a:ext cx="514350" cy="122713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4392613" y="4524375"/>
            <a:ext cx="33115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b="1"/>
              <a:t>Metabolismo misto </a:t>
            </a:r>
          </a:p>
          <a:p>
            <a:pPr algn="ctr" eaLnBrk="1" hangingPunct="1"/>
            <a:r>
              <a:rPr lang="it-IT" b="1"/>
              <a:t>10/90%</a:t>
            </a:r>
            <a:endParaRPr lang="it-IT"/>
          </a:p>
          <a:p>
            <a:pPr algn="ctr" eaLnBrk="1" hangingPunct="1">
              <a:lnSpc>
                <a:spcPct val="150000"/>
              </a:lnSpc>
            </a:pPr>
            <a:r>
              <a:rPr lang="it-IT" u="sng"/>
              <a:t>Carboidrati</a:t>
            </a:r>
            <a:r>
              <a:rPr lang="it-IT"/>
              <a:t> (glicogeno)</a:t>
            </a:r>
          </a:p>
          <a:p>
            <a:pPr algn="ctr" eaLnBrk="1" hangingPunct="1"/>
            <a:r>
              <a:rPr lang="it-IT" u="sng"/>
              <a:t>Grassi</a:t>
            </a:r>
          </a:p>
          <a:p>
            <a:pPr algn="ctr" eaLnBrk="1" hangingPunct="1"/>
            <a:r>
              <a:rPr lang="it-IT" u="sng"/>
              <a:t>Proteine</a:t>
            </a:r>
            <a:r>
              <a:rPr lang="it-IT"/>
              <a:t> (in misura ridotta)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4392613" y="1843088"/>
            <a:ext cx="3311525" cy="4457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8445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522288" y="1282700"/>
            <a:ext cx="28987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3200" b="1" u="sng">
                <a:solidFill>
                  <a:srgbClr val="87A91B"/>
                </a:solidFill>
              </a:rPr>
              <a:t>MISTI: </a:t>
            </a:r>
            <a:br>
              <a:rPr lang="it-IT" sz="3200" b="1" u="sng">
                <a:solidFill>
                  <a:srgbClr val="87A91B"/>
                </a:solidFill>
              </a:rPr>
            </a:br>
            <a:r>
              <a:rPr lang="it-IT" sz="3200" b="1" u="sng">
                <a:solidFill>
                  <a:srgbClr val="87A91B"/>
                </a:solidFill>
              </a:rPr>
              <a:t>ARBITRAGGIO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1665288" y="2616200"/>
            <a:ext cx="612775" cy="1292225"/>
          </a:xfrm>
          <a:prstGeom prst="downArrow">
            <a:avLst/>
          </a:prstGeom>
          <a:solidFill>
            <a:srgbClr val="87A9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/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79375" y="4162425"/>
            <a:ext cx="39433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/>
              <a:t>Metabolismo misto </a:t>
            </a:r>
            <a:br>
              <a:rPr lang="it-IT" sz="2400" b="1"/>
            </a:br>
            <a:endParaRPr lang="it-IT" sz="2400"/>
          </a:p>
          <a:p>
            <a:pPr algn="ctr" eaLnBrk="1" hangingPunct="1"/>
            <a:r>
              <a:rPr lang="it-IT" sz="2400" u="sng"/>
              <a:t>Carboidrati</a:t>
            </a:r>
            <a:r>
              <a:rPr lang="it-IT" sz="2400"/>
              <a:t> (glicogeno)</a:t>
            </a:r>
          </a:p>
          <a:p>
            <a:pPr algn="ctr" eaLnBrk="1" hangingPunct="1"/>
            <a:r>
              <a:rPr lang="it-IT" sz="2400" u="sng"/>
              <a:t>Grassi</a:t>
            </a:r>
          </a:p>
          <a:p>
            <a:pPr algn="ctr" eaLnBrk="1" hangingPunct="1"/>
            <a:r>
              <a:rPr lang="it-IT" sz="2400" u="sng"/>
              <a:t>Proteine</a:t>
            </a:r>
            <a:r>
              <a:rPr lang="it-IT" sz="2400"/>
              <a:t> (in misura ridotta)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b="5885"/>
          <a:stretch>
            <a:fillRect/>
          </a:stretch>
        </p:blipFill>
        <p:spPr bwMode="auto">
          <a:xfrm>
            <a:off x="3943350" y="133350"/>
            <a:ext cx="5673725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"/>
          <a:stretch>
            <a:fillRect/>
          </a:stretch>
        </p:blipFill>
        <p:spPr bwMode="auto">
          <a:xfrm>
            <a:off x="6584950" y="3078163"/>
            <a:ext cx="51308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7764463" y="3078163"/>
            <a:ext cx="27717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87A91B"/>
                </a:solidFill>
              </a:rPr>
              <a:t>A COSA SERVE ALLENARSI?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195263" y="1092200"/>
            <a:ext cx="3711575" cy="52657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9465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38" y="422275"/>
            <a:ext cx="11501437" cy="7858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/>
              <a:t>L’IMPORTANZA DEI CARBOIDRATI: IL GLICOGENO</a:t>
            </a:r>
            <a:endParaRPr lang="it-IT" sz="4000" dirty="0"/>
          </a:p>
        </p:txBody>
      </p:sp>
      <p:sp>
        <p:nvSpPr>
          <p:cNvPr id="20483" name="Segnaposto contenuto 2"/>
          <p:cNvSpPr>
            <a:spLocks noGrp="1"/>
          </p:cNvSpPr>
          <p:nvPr>
            <p:ph idx="1"/>
          </p:nvPr>
        </p:nvSpPr>
        <p:spPr>
          <a:xfrm>
            <a:off x="414338" y="1485900"/>
            <a:ext cx="11387137" cy="2257425"/>
          </a:xfrm>
        </p:spPr>
        <p:txBody>
          <a:bodyPr/>
          <a:lstStyle/>
          <a:p>
            <a:r>
              <a:rPr lang="it-IT" dirty="0" smtClean="0"/>
              <a:t>I carboidrati assunti con la dieta </a:t>
            </a:r>
            <a:r>
              <a:rPr lang="it-IT" dirty="0" smtClean="0"/>
              <a:t>vengono </a:t>
            </a:r>
            <a:r>
              <a:rPr lang="it-IT" dirty="0" smtClean="0"/>
              <a:t>depositati sotto forma di glicogeno in muscoli e fegato (massimo 0,5 kg. </a:t>
            </a:r>
            <a:r>
              <a:rPr lang="it-IT" u="sng" dirty="0" smtClean="0"/>
              <a:t>Ulteriore eccesso di carboidrati viene convertito in grassi e depositato</a:t>
            </a:r>
            <a:r>
              <a:rPr lang="it-IT" dirty="0" smtClean="0"/>
              <a:t>)</a:t>
            </a:r>
          </a:p>
          <a:p>
            <a:r>
              <a:rPr lang="it-IT" b="1" dirty="0" smtClean="0"/>
              <a:t>Il glicogeno rappresenta la prima fonte energetica durante l’attività fisica</a:t>
            </a:r>
          </a:p>
          <a:p>
            <a:r>
              <a:rPr lang="it-IT" dirty="0" smtClean="0"/>
              <a:t>Permette di risparmiare </a:t>
            </a:r>
            <a:r>
              <a:rPr lang="it-IT" dirty="0" smtClean="0"/>
              <a:t>proteine </a:t>
            </a:r>
            <a:r>
              <a:rPr lang="it-IT" dirty="0" smtClean="0"/>
              <a:t>(poco glicogeno = + utilizzo di  amminoacidi muscolari durante la partita = riduzione massa magra = &lt; forza, &lt; resistenza, &lt; performance)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5618163" y="3922713"/>
            <a:ext cx="979487" cy="1027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00013" y="5021263"/>
            <a:ext cx="12015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OBIETTIVO PRIMARIO: </a:t>
            </a:r>
            <a:br>
              <a:rPr lang="it-IT" sz="2400" b="1">
                <a:solidFill>
                  <a:srgbClr val="FF0000"/>
                </a:solidFill>
              </a:rPr>
            </a:br>
            <a:r>
              <a:rPr lang="it-IT" sz="2400" b="1">
                <a:solidFill>
                  <a:srgbClr val="FF0000"/>
                </a:solidFill>
              </a:rPr>
              <a:t>ARRIVARE ALLA PARTITA CON LE SCORTE DI GLICOGENO AL MASSIMO</a:t>
            </a:r>
          </a:p>
          <a:p>
            <a:pPr algn="ctr" eaLnBrk="1" hangingPunct="1"/>
            <a:r>
              <a:rPr lang="it-IT" sz="2400" b="1">
                <a:solidFill>
                  <a:srgbClr val="FF0000"/>
                </a:solidFill>
              </a:rPr>
              <a:t>+ GLICOGENO DISPONIBILE = + ENERGIA = + RESISTENZA = &gt; PERFORMANCE</a:t>
            </a:r>
          </a:p>
        </p:txBody>
      </p:sp>
      <p:pic>
        <p:nvPicPr>
          <p:cNvPr id="2048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83" grpId="0" build="p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idx="1"/>
          </p:nvPr>
        </p:nvSpPr>
        <p:spPr bwMode="auto">
          <a:xfrm>
            <a:off x="457200" y="2190750"/>
            <a:ext cx="5857875" cy="27670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mtClean="0"/>
              <a:t>Ridotta disponibilità alimentare/economica</a:t>
            </a:r>
          </a:p>
          <a:p>
            <a:r>
              <a:rPr lang="it-IT" smtClean="0"/>
              <a:t>Lavoro manuale</a:t>
            </a:r>
          </a:p>
          <a:p>
            <a:r>
              <a:rPr lang="it-IT" smtClean="0"/>
              <a:t>Stagionalità degli alimenti</a:t>
            </a:r>
          </a:p>
          <a:p>
            <a:r>
              <a:rPr lang="it-IT" smtClean="0"/>
              <a:t>Cucina casalinga</a:t>
            </a:r>
          </a:p>
          <a:p>
            <a:r>
              <a:rPr lang="it-IT" smtClean="0"/>
              <a:t>Scarse conoscenze scientifiche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00263" y="449263"/>
            <a:ext cx="1728787" cy="1362075"/>
          </a:xfrm>
        </p:spPr>
        <p:txBody>
          <a:bodyPr/>
          <a:lstStyle/>
          <a:p>
            <a:r>
              <a:rPr lang="it-IT" sz="7200" dirty="0" smtClean="0"/>
              <a:t>IERI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6303963" y="2190750"/>
            <a:ext cx="5888037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ts val="1500"/>
              </a:spcBef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ts val="3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3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Maggior disponibilità alimentare/economica</a:t>
            </a:r>
          </a:p>
          <a:p>
            <a:pPr eaLnBrk="1" hangingPunct="1"/>
            <a:r>
              <a:rPr lang="it-IT"/>
              <a:t>Industrializzazione</a:t>
            </a:r>
          </a:p>
          <a:p>
            <a:pPr eaLnBrk="1" hangingPunct="1"/>
            <a:r>
              <a:rPr lang="it-IT"/>
              <a:t>Lavoro sedentario, ritmi lavorativi</a:t>
            </a:r>
          </a:p>
          <a:p>
            <a:pPr eaLnBrk="1" hangingPunct="1"/>
            <a:r>
              <a:rPr lang="it-IT"/>
              <a:t>Fast food, destagionalizzazione</a:t>
            </a:r>
          </a:p>
          <a:p>
            <a:pPr eaLnBrk="1" hangingPunct="1"/>
            <a:r>
              <a:rPr lang="it-IT"/>
              <a:t>Maggior aspettativa di vita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3194050" y="4957763"/>
            <a:ext cx="385763" cy="628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354138" y="5715000"/>
            <a:ext cx="4064000" cy="9239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it-IT" sz="2800" b="1" dirty="0" smtClean="0"/>
              <a:t>PATOLOGIE CARENZIALI</a:t>
            </a:r>
            <a:br>
              <a:rPr lang="it-IT" sz="2800" b="1" dirty="0" smtClean="0"/>
            </a:br>
            <a:r>
              <a:rPr lang="it-IT" sz="2800" dirty="0" smtClean="0"/>
              <a:t>(scorbuto, malnutrizione..)</a:t>
            </a:r>
            <a:endParaRPr lang="it-IT" sz="2800" dirty="0"/>
          </a:p>
        </p:txBody>
      </p:sp>
      <p:sp>
        <p:nvSpPr>
          <p:cNvPr id="8" name="Titolo 1"/>
          <p:cNvSpPr txBox="1">
            <a:spLocks/>
          </p:cNvSpPr>
          <p:nvPr/>
        </p:nvSpPr>
        <p:spPr bwMode="black">
          <a:xfrm>
            <a:off x="7504113" y="449263"/>
            <a:ext cx="22399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it-IT" sz="7200">
                <a:solidFill>
                  <a:schemeClr val="bg1"/>
                </a:solidFill>
              </a:rPr>
              <a:t>OGGI</a:t>
            </a:r>
          </a:p>
        </p:txBody>
      </p:sp>
      <p:sp>
        <p:nvSpPr>
          <p:cNvPr id="9" name="Freccia in giù 8"/>
          <p:cNvSpPr/>
          <p:nvPr/>
        </p:nvSpPr>
        <p:spPr>
          <a:xfrm>
            <a:off x="8632825" y="4957763"/>
            <a:ext cx="385763" cy="628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6589713" y="5715000"/>
            <a:ext cx="4470400" cy="9239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it-IT" sz="2800" b="1" dirty="0" smtClean="0"/>
              <a:t>PATOLOGIE DEL BENESSERE</a:t>
            </a:r>
            <a:br>
              <a:rPr lang="it-IT" sz="2800" b="1" dirty="0" smtClean="0"/>
            </a:br>
            <a:r>
              <a:rPr lang="it-IT" sz="2800" dirty="0" smtClean="0"/>
              <a:t>(obesità, diabete..)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077">
            <a:off x="526964" y="1970812"/>
            <a:ext cx="11149013" cy="2997200"/>
          </a:xfrm>
          <a:prstGeom prst="rect">
            <a:avLst/>
          </a:prstGeom>
          <a:noFill/>
          <a:ln w="38100">
            <a:solidFill>
              <a:srgbClr val="DDC23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7960519" y="513556"/>
            <a:ext cx="2112169" cy="1362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it-IT" sz="7200" dirty="0" smtClean="0"/>
              <a:t>OGGI</a:t>
            </a:r>
            <a:endParaRPr lang="it-IT" sz="7200" dirty="0" smtClean="0"/>
          </a:p>
        </p:txBody>
      </p:sp>
    </p:spTree>
    <p:extLst>
      <p:ext uri="{BB962C8B-B14F-4D97-AF65-F5344CB8AC3E}">
        <p14:creationId xmlns:p14="http://schemas.microsoft.com/office/powerpoint/2010/main" val="1789836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" grpId="0"/>
      <p:bldP spid="5" grpId="0"/>
      <p:bldP spid="3" grpId="0" animBg="1"/>
      <p:bldP spid="7" grpId="0"/>
      <p:bldP spid="8" grpId="0"/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4338" y="1885950"/>
            <a:ext cx="4557712" cy="36718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it-IT" sz="4400" smtClean="0"/>
              <a:t>Prima dello sforzo</a:t>
            </a:r>
            <a:br>
              <a:rPr lang="it-IT" sz="4400" smtClean="0"/>
            </a:br>
            <a:r>
              <a:rPr lang="it-IT" sz="1600" smtClean="0"/>
              <a:t>(comprende tutta la settimana prima)</a:t>
            </a:r>
          </a:p>
          <a:p>
            <a:pPr>
              <a:lnSpc>
                <a:spcPct val="150000"/>
              </a:lnSpc>
            </a:pPr>
            <a:r>
              <a:rPr lang="it-IT" sz="4400" smtClean="0"/>
              <a:t>Durante lo sforzo</a:t>
            </a:r>
          </a:p>
          <a:p>
            <a:pPr>
              <a:lnSpc>
                <a:spcPct val="150000"/>
              </a:lnSpc>
            </a:pPr>
            <a:r>
              <a:rPr lang="it-IT" sz="4400" smtClean="0"/>
              <a:t>Dopo lo sforzo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14338" y="422275"/>
            <a:ext cx="11501437" cy="7858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dirty="0" smtClean="0"/>
              <a:t>Diverse fasi, diversi approcci</a:t>
            </a:r>
            <a:endParaRPr lang="it-IT" sz="4400" dirty="0"/>
          </a:p>
        </p:txBody>
      </p:sp>
      <p:sp>
        <p:nvSpPr>
          <p:cNvPr id="2" name="Freccia a destra 1"/>
          <p:cNvSpPr/>
          <p:nvPr/>
        </p:nvSpPr>
        <p:spPr>
          <a:xfrm>
            <a:off x="5172075" y="2171700"/>
            <a:ext cx="1500188" cy="328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5165725" y="3557588"/>
            <a:ext cx="1500188" cy="328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5172075" y="4806950"/>
            <a:ext cx="1500188" cy="328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6872288" y="2012950"/>
            <a:ext cx="5319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/>
              <a:t>Arrivare al top in termini di glicogeno, idratazione </a:t>
            </a:r>
            <a:br>
              <a:rPr lang="it-IT"/>
            </a:br>
            <a:r>
              <a:rPr lang="it-IT"/>
              <a:t>(breve termine), massa grassa e magra (lungo termine)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6872288" y="3121025"/>
            <a:ext cx="5319712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/>
              <a:t>Mantenere un’idratazione ideale, supportare la prestazione con carboidrati extra, ridurre il senso di fatica, aumentare la concentrazione e evitare eccessivo catabolismo muscolare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6872288" y="4648200"/>
            <a:ext cx="5319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/>
              <a:t>Ristabilire le riserve di glicogeno consumate, l’equilibrio idrico e riparare le lesioni muscolari</a:t>
            </a:r>
          </a:p>
        </p:txBody>
      </p:sp>
      <p:pic>
        <p:nvPicPr>
          <p:cNvPr id="21514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763" y="171450"/>
            <a:ext cx="11515725" cy="13716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600" dirty="0" smtClean="0">
                <a:solidFill>
                  <a:srgbClr val="87A91B"/>
                </a:solidFill>
              </a:rPr>
              <a:t>SETTIMANA </a:t>
            </a:r>
            <a:r>
              <a:rPr lang="it-IT" sz="3600" dirty="0" smtClean="0">
                <a:solidFill>
                  <a:srgbClr val="FF0000"/>
                </a:solidFill>
              </a:rPr>
              <a:t>PRIMA</a:t>
            </a:r>
            <a:r>
              <a:rPr lang="it-IT" sz="3600" dirty="0" smtClean="0">
                <a:solidFill>
                  <a:srgbClr val="87A91B"/>
                </a:solidFill>
              </a:rPr>
              <a:t> DELLO SFORZO:</a:t>
            </a:r>
            <a:br>
              <a:rPr lang="it-IT" sz="3600" dirty="0" smtClean="0">
                <a:solidFill>
                  <a:srgbClr val="87A91B"/>
                </a:solidFill>
              </a:rPr>
            </a:br>
            <a:r>
              <a:rPr lang="it-IT" sz="2400" dirty="0" smtClean="0"/>
              <a:t>Effetti </a:t>
            </a:r>
            <a:r>
              <a:rPr lang="it-IT" sz="2400" dirty="0"/>
              <a:t>della dieta sulle riserve muscolari di glicogeno</a:t>
            </a:r>
            <a:br>
              <a:rPr lang="it-IT" sz="2400" dirty="0"/>
            </a:br>
            <a:r>
              <a:rPr lang="it-IT" sz="2400" dirty="0"/>
              <a:t>e </a:t>
            </a:r>
            <a:r>
              <a:rPr lang="it-IT" sz="2400" dirty="0" smtClean="0"/>
              <a:t>SULLA capacità </a:t>
            </a:r>
            <a:r>
              <a:rPr lang="it-IT" sz="2400" dirty="0"/>
              <a:t>di endurance</a:t>
            </a:r>
            <a:endParaRPr lang="it-IT" sz="2800" dirty="0">
              <a:solidFill>
                <a:srgbClr val="87A91B"/>
              </a:solidFill>
            </a:endParaRPr>
          </a:p>
        </p:txBody>
      </p:sp>
      <p:graphicFrame>
        <p:nvGraphicFramePr>
          <p:cNvPr id="5" name="Segnaposto contenuto 4" descr="Sample table with 3 columns, 4 rows" title="Table"/>
          <p:cNvGraphicFramePr>
            <a:graphicFrameLocks noGrp="1"/>
          </p:cNvGraphicFramePr>
          <p:nvPr>
            <p:ph sz="half" idx="2"/>
          </p:nvPr>
        </p:nvGraphicFramePr>
        <p:xfrm>
          <a:off x="6786563" y="2365375"/>
          <a:ext cx="4852986" cy="269266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17662"/>
                <a:gridCol w="1617662"/>
                <a:gridCol w="1617662"/>
              </a:tblGrid>
              <a:tr h="696994">
                <a:tc>
                  <a:txBody>
                    <a:bodyPr/>
                    <a:lstStyle/>
                    <a:p>
                      <a:pPr algn="ctr"/>
                      <a:endParaRPr lang="it-IT" sz="1800" noProof="0" dirty="0"/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noProof="0" dirty="0" smtClean="0"/>
                        <a:t>% CHO</a:t>
                      </a:r>
                      <a:endParaRPr lang="it-IT" sz="1800" b="0" noProof="0" dirty="0"/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noProof="0" dirty="0" smtClean="0"/>
                        <a:t>Glicogeno/100gr muscolo*</a:t>
                      </a:r>
                      <a:endParaRPr lang="it-IT" sz="1800" b="0" noProof="0" dirty="0"/>
                    </a:p>
                  </a:txBody>
                  <a:tcPr marT="45709" marB="45709" anchor="ctr"/>
                </a:tc>
              </a:tr>
              <a:tr h="639924"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Dieta </a:t>
                      </a:r>
                      <a:r>
                        <a:rPr lang="it-IT" sz="1800" noProof="0" dirty="0" err="1" smtClean="0"/>
                        <a:t>ipoglucidica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&lt;</a:t>
                      </a:r>
                      <a:r>
                        <a:rPr lang="it-IT" sz="1800" baseline="0" noProof="0" dirty="0" smtClean="0"/>
                        <a:t> 50 %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0,63 gr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</a:tr>
              <a:tr h="715557"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Dieta</a:t>
                      </a:r>
                      <a:r>
                        <a:rPr lang="it-IT" sz="1800" baseline="0" noProof="0" dirty="0" smtClean="0"/>
                        <a:t> </a:t>
                      </a:r>
                      <a:r>
                        <a:rPr lang="it-IT" sz="1800" baseline="0" noProof="0" dirty="0" err="1" smtClean="0"/>
                        <a:t>normoglucidica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50-55 %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1,75</a:t>
                      </a:r>
                      <a:r>
                        <a:rPr lang="it-IT" sz="1800" baseline="0" noProof="0" dirty="0" smtClean="0"/>
                        <a:t> gr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</a:tr>
              <a:tr h="639924"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Dieta </a:t>
                      </a:r>
                      <a:r>
                        <a:rPr lang="it-IT" sz="1800" noProof="0" dirty="0" err="1" smtClean="0"/>
                        <a:t>iperglucidica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&gt;</a:t>
                      </a:r>
                      <a:r>
                        <a:rPr lang="it-IT" sz="1800" baseline="0" noProof="0" dirty="0" smtClean="0"/>
                        <a:t> 70 %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noProof="0" dirty="0" smtClean="0"/>
                        <a:t>3,75</a:t>
                      </a:r>
                      <a:r>
                        <a:rPr lang="it-IT" sz="1800" baseline="0" noProof="0" dirty="0" smtClean="0"/>
                        <a:t> gr</a:t>
                      </a:r>
                      <a:endParaRPr lang="it-IT" sz="1800" noProof="0" dirty="0"/>
                    </a:p>
                  </a:txBody>
                  <a:tcPr marT="45709" marB="45709" anchor="ctr"/>
                </a:tc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676400"/>
            <a:ext cx="5719763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7429500" y="5243513"/>
            <a:ext cx="3729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*Rilevato con Agobiopsia quadricipite   </a:t>
            </a:r>
          </a:p>
        </p:txBody>
      </p:sp>
      <p:pic>
        <p:nvPicPr>
          <p:cNvPr id="22553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572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>CARBOIDRATI DURANTE LA SETTIMANA</a:t>
            </a:r>
            <a:endParaRPr lang="it-IT" dirty="0"/>
          </a:p>
        </p:txBody>
      </p:sp>
      <p:graphicFrame>
        <p:nvGraphicFramePr>
          <p:cNvPr id="13" name="Segnaposto contenuto 12"/>
          <p:cNvGraphicFramePr>
            <a:graphicFrameLocks noGrp="1"/>
          </p:cNvGraphicFramePr>
          <p:nvPr>
            <p:ph sz="half" idx="1"/>
          </p:nvPr>
        </p:nvGraphicFramePr>
        <p:xfrm>
          <a:off x="1473200" y="1663700"/>
          <a:ext cx="8821738" cy="4564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Ovale 13"/>
          <p:cNvSpPr/>
          <p:nvPr/>
        </p:nvSpPr>
        <p:spPr>
          <a:xfrm>
            <a:off x="3700463" y="5486400"/>
            <a:ext cx="500062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6438900" y="5486400"/>
            <a:ext cx="500063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2774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3384550" y="300038"/>
            <a:ext cx="5291138" cy="11287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/>
              <a:t>IL GIORNO DELLA GARA:</a:t>
            </a:r>
            <a:br>
              <a:rPr lang="it-IT" sz="4000" dirty="0" smtClean="0"/>
            </a:br>
            <a:r>
              <a:rPr lang="it-IT" sz="2400" dirty="0" smtClean="0"/>
              <a:t>quali carboidrati e quando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814513"/>
            <a:ext cx="8623300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71463" y="2085975"/>
            <a:ext cx="40147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it-IT"/>
              <a:t>Condizionato da:</a:t>
            </a:r>
          </a:p>
          <a:p>
            <a:pPr eaLnBrk="1" hangingPunct="1">
              <a:lnSpc>
                <a:spcPct val="200000"/>
              </a:lnSpc>
            </a:pPr>
            <a:r>
              <a:rPr lang="it-IT"/>
              <a:t>• Orario della gara</a:t>
            </a:r>
          </a:p>
          <a:p>
            <a:pPr eaLnBrk="1" hangingPunct="1">
              <a:lnSpc>
                <a:spcPct val="200000"/>
              </a:lnSpc>
            </a:pPr>
            <a:r>
              <a:rPr lang="it-IT"/>
              <a:t>• Orario sveglia (quanti pasti?)</a:t>
            </a:r>
          </a:p>
          <a:p>
            <a:pPr eaLnBrk="1" hangingPunct="1">
              <a:lnSpc>
                <a:spcPct val="200000"/>
              </a:lnSpc>
            </a:pPr>
            <a:r>
              <a:rPr lang="it-IT"/>
              <a:t>• Gusti e abitudini </a:t>
            </a:r>
          </a:p>
          <a:p>
            <a:pPr eaLnBrk="1" hangingPunct="1">
              <a:lnSpc>
                <a:spcPct val="200000"/>
              </a:lnSpc>
            </a:pPr>
            <a:r>
              <a:rPr lang="it-IT"/>
              <a:t>• Emotività</a:t>
            </a:r>
          </a:p>
          <a:p>
            <a:pPr eaLnBrk="1" hangingPunct="1">
              <a:lnSpc>
                <a:spcPct val="200000"/>
              </a:lnSpc>
            </a:pPr>
            <a:r>
              <a:rPr lang="it-IT"/>
              <a:t>• Capacità digestione e assorbimento </a:t>
            </a:r>
          </a:p>
          <a:p>
            <a:pPr eaLnBrk="1" hangingPunct="1">
              <a:lnSpc>
                <a:spcPct val="200000"/>
              </a:lnSpc>
            </a:pPr>
            <a:endParaRPr lang="it-IT"/>
          </a:p>
        </p:txBody>
      </p:sp>
      <p:pic>
        <p:nvPicPr>
          <p:cNvPr id="23557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r="44635" b="40000"/>
          <a:stretch/>
        </p:blipFill>
        <p:spPr>
          <a:xfrm>
            <a:off x="4504441" y="157163"/>
            <a:ext cx="7687559" cy="640556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61975" y="3055054"/>
            <a:ext cx="32670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L'</a:t>
            </a:r>
            <a:r>
              <a:rPr lang="it-IT" b="1" dirty="0">
                <a:solidFill>
                  <a:srgbClr val="222222"/>
                </a:solidFill>
                <a:latin typeface="arial" panose="020B0604020202020204" pitchFamily="34" charset="0"/>
              </a:rPr>
              <a:t>indice glicemico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 o IG (dall'inglese </a:t>
            </a:r>
            <a:r>
              <a:rPr lang="it-IT" dirty="0" err="1">
                <a:solidFill>
                  <a:srgbClr val="222222"/>
                </a:solidFill>
                <a:latin typeface="arial" panose="020B0604020202020204" pitchFamily="34" charset="0"/>
              </a:rPr>
              <a:t>Glycemic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it-IT" b="1" dirty="0" err="1">
                <a:solidFill>
                  <a:srgbClr val="222222"/>
                </a:solidFill>
                <a:latin typeface="arial" panose="020B0604020202020204" pitchFamily="34" charset="0"/>
              </a:rPr>
              <a:t>index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, abbreviato in GI) di un alimento indica la velocità con cui aumenta la </a:t>
            </a:r>
            <a:r>
              <a:rPr lang="it-IT" b="1" dirty="0">
                <a:solidFill>
                  <a:srgbClr val="222222"/>
                </a:solidFill>
                <a:latin typeface="arial" panose="020B0604020202020204" pitchFamily="34" charset="0"/>
              </a:rPr>
              <a:t>glicemia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 in seguito all'assunzione di un quantitativo </a:t>
            </a:r>
            <a:r>
              <a:rPr lang="it-IT" dirty="0" smtClean="0">
                <a:solidFill>
                  <a:srgbClr val="222222"/>
                </a:solidFill>
                <a:latin typeface="arial" panose="020B0604020202020204" pitchFamily="34" charset="0"/>
              </a:rPr>
              <a:t>dell'alimento.</a:t>
            </a:r>
            <a:endParaRPr lang="it-IT" dirty="0"/>
          </a:p>
        </p:txBody>
      </p:sp>
      <p:sp>
        <p:nvSpPr>
          <p:cNvPr id="7" name="Titolo 4"/>
          <p:cNvSpPr txBox="1">
            <a:spLocks/>
          </p:cNvSpPr>
          <p:nvPr/>
        </p:nvSpPr>
        <p:spPr>
          <a:xfrm>
            <a:off x="-450057" y="928689"/>
            <a:ext cx="5291138" cy="11287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dirty="0" smtClean="0"/>
              <a:t>IL GIORNO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dirty="0" smtClean="0"/>
              <a:t>DELLA GARA:</a:t>
            </a:r>
            <a:br>
              <a:rPr lang="it-IT" sz="4000" dirty="0" smtClean="0"/>
            </a:br>
            <a:r>
              <a:rPr lang="it-IT" sz="2400" dirty="0" smtClean="0"/>
              <a:t>quali carboidrati e quando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98327008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8187" t="11991" r="24892" b="69357"/>
          <a:stretch/>
        </p:blipFill>
        <p:spPr>
          <a:xfrm>
            <a:off x="114300" y="2114549"/>
            <a:ext cx="6359382" cy="35718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5428" t="34320" r="4531"/>
          <a:stretch/>
        </p:blipFill>
        <p:spPr>
          <a:xfrm>
            <a:off x="6257925" y="167142"/>
            <a:ext cx="5772150" cy="66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4717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65084"/>
          <a:stretch/>
        </p:blipFill>
        <p:spPr>
          <a:xfrm>
            <a:off x="2359920" y="142875"/>
            <a:ext cx="746586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713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84588" y="414338"/>
            <a:ext cx="4270375" cy="81438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/>
              <a:t>Il pasto pre gara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38125" y="1771650"/>
            <a:ext cx="11163300" cy="3986213"/>
          </a:xfrm>
        </p:spPr>
        <p:txBody>
          <a:bodyPr rtlCol="0">
            <a:noAutofit/>
          </a:bodyPr>
          <a:lstStyle/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u="sng" dirty="0" smtClean="0"/>
              <a:t>DEVE ESSERE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Facilmente </a:t>
            </a:r>
            <a:r>
              <a:rPr lang="it-IT" dirty="0"/>
              <a:t>digeribile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Non </a:t>
            </a:r>
            <a:r>
              <a:rPr lang="it-IT" dirty="0"/>
              <a:t>troppo abbondante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Povero </a:t>
            </a:r>
            <a:r>
              <a:rPr lang="it-IT" dirty="0"/>
              <a:t>di </a:t>
            </a:r>
            <a:r>
              <a:rPr lang="it-IT" dirty="0" smtClean="0"/>
              <a:t>fibre (no verdura e/o legumi)</a:t>
            </a:r>
            <a:endParaRPr lang="it-IT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Ricco </a:t>
            </a:r>
            <a:r>
              <a:rPr lang="it-IT" dirty="0"/>
              <a:t>di </a:t>
            </a:r>
            <a:r>
              <a:rPr lang="it-IT" dirty="0" smtClean="0"/>
              <a:t>carboidrati (70-75% kcal) a basso indice glicemico (integrali), scarsi in proteine e grassi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Consumato </a:t>
            </a:r>
            <a:r>
              <a:rPr lang="it-IT" dirty="0"/>
              <a:t>almeno 3-4 h</a:t>
            </a:r>
            <a:r>
              <a:rPr lang="it-IT" dirty="0" smtClean="0"/>
              <a:t> </a:t>
            </a:r>
            <a:r>
              <a:rPr lang="it-IT" dirty="0"/>
              <a:t>prima per garantire </a:t>
            </a:r>
            <a:r>
              <a:rPr lang="it-IT" dirty="0" smtClean="0"/>
              <a:t>adeguata digestione </a:t>
            </a:r>
            <a:r>
              <a:rPr lang="it-IT" dirty="0"/>
              <a:t>e la normalizzazione </a:t>
            </a:r>
            <a:r>
              <a:rPr lang="it-IT" dirty="0" smtClean="0"/>
              <a:t>glicemica</a:t>
            </a:r>
            <a:endParaRPr lang="it-IT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La </a:t>
            </a:r>
            <a:r>
              <a:rPr lang="it-IT" dirty="0"/>
              <a:t>quota di carboidrati assunti permette di recuperare </a:t>
            </a:r>
            <a:r>
              <a:rPr lang="it-IT" dirty="0" smtClean="0"/>
              <a:t>il glicogeno </a:t>
            </a:r>
            <a:r>
              <a:rPr lang="it-IT" dirty="0"/>
              <a:t>epatico utilizzato durante la notte in modo </a:t>
            </a:r>
            <a:r>
              <a:rPr lang="it-IT" dirty="0" smtClean="0"/>
              <a:t>da mantenere </a:t>
            </a:r>
            <a:r>
              <a:rPr lang="it-IT" dirty="0"/>
              <a:t>costante la glicemia e migliorare l’attività </a:t>
            </a:r>
            <a:r>
              <a:rPr lang="it-IT" dirty="0" smtClean="0"/>
              <a:t>fisica successiva</a:t>
            </a:r>
            <a:endParaRPr lang="it-IT" dirty="0"/>
          </a:p>
        </p:txBody>
      </p:sp>
      <p:pic>
        <p:nvPicPr>
          <p:cNvPr id="24580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b="8857"/>
          <a:stretch/>
        </p:blipFill>
        <p:spPr>
          <a:xfrm>
            <a:off x="1376362" y="1485899"/>
            <a:ext cx="9751218" cy="455771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0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>Pranzo, ore 11:00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09688" y="1457325"/>
            <a:ext cx="9820275" cy="4672013"/>
          </a:xfrm>
        </p:spPr>
        <p:txBody>
          <a:bodyPr rtlCol="0"/>
          <a:lstStyle/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Almeno 3 ore prima della gara, anche in base al coinvolgimento emotivo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Amidi: </a:t>
            </a:r>
            <a:r>
              <a:rPr lang="it-IT" dirty="0" smtClean="0"/>
              <a:t>Buona porzione di </a:t>
            </a:r>
            <a:r>
              <a:rPr lang="it-IT" dirty="0" smtClean="0"/>
              <a:t>riso </a:t>
            </a:r>
            <a:r>
              <a:rPr lang="it-IT" dirty="0" smtClean="0"/>
              <a:t>o altri cereali </a:t>
            </a:r>
            <a:r>
              <a:rPr lang="it-IT" dirty="0" smtClean="0"/>
              <a:t>integrali o senza glutine. </a:t>
            </a:r>
            <a:r>
              <a:rPr lang="it-IT" dirty="0" smtClean="0"/>
              <a:t>Condimento leggero (pomodoro o in bianco con poco olio)</a:t>
            </a:r>
            <a:endParaRPr lang="it-IT" dirty="0"/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+</a:t>
            </a:r>
            <a:endParaRPr lang="it-IT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/>
              <a:t>Proteine: </a:t>
            </a:r>
            <a:r>
              <a:rPr lang="it-IT" dirty="0" smtClean="0"/>
              <a:t>Una porzione modesta (50 gr affettato magro o come condimento del primo piatto: ricotta magra, salmone affumicato)</a:t>
            </a:r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/>
              <a:t>+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Zuccheri semplici: </a:t>
            </a:r>
            <a:r>
              <a:rPr lang="it-IT" dirty="0" smtClean="0"/>
              <a:t>Frutta o gelato molto meglio della «classica crostata»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No verdura </a:t>
            </a:r>
            <a:r>
              <a:rPr lang="it-IT" dirty="0" smtClean="0"/>
              <a:t>(o poca cotta, + digeribile)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Pochi grassi</a:t>
            </a:r>
            <a:r>
              <a:rPr lang="it-IT" dirty="0" smtClean="0"/>
              <a:t>: olio extra vergine d’oliva come condimento o frutta secca</a:t>
            </a:r>
            <a:endParaRPr lang="it-IT" dirty="0"/>
          </a:p>
        </p:txBody>
      </p:sp>
      <p:pic>
        <p:nvPicPr>
          <p:cNvPr id="3584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5650" y="385763"/>
            <a:ext cx="7588250" cy="81438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/>
              <a:t>30-60 minuti prima della gara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42963" y="1771650"/>
            <a:ext cx="5800725" cy="1628775"/>
          </a:xfrm>
        </p:spPr>
        <p:txBody>
          <a:bodyPr rtlCol="0">
            <a:noAutofit/>
          </a:bodyPr>
          <a:lstStyle/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/>
              <a:t>Mix </a:t>
            </a:r>
            <a:r>
              <a:rPr lang="it-IT" b="1" dirty="0" smtClean="0"/>
              <a:t>CHO amidacei </a:t>
            </a:r>
            <a:r>
              <a:rPr lang="it-IT" b="1" dirty="0"/>
              <a:t>+ zuccheri, in uguali proporzioni </a:t>
            </a:r>
            <a:endParaRPr lang="it-IT" b="1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Circa </a:t>
            </a:r>
            <a:r>
              <a:rPr lang="it-IT" dirty="0"/>
              <a:t>45-60 gr.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/>
              <a:t>Verrà coperto un periodo di circa un’ora e mezza.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323850" y="4270375"/>
            <a:ext cx="45291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4400" b="1">
                <a:solidFill>
                  <a:srgbClr val="87A91B"/>
                </a:solidFill>
              </a:rPr>
              <a:t>30-60 gr CHO/h  =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>
            <a:fillRect/>
          </a:stretch>
        </p:blipFill>
        <p:spPr bwMode="auto">
          <a:xfrm>
            <a:off x="10550525" y="3543300"/>
            <a:ext cx="9144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325100" y="5668963"/>
            <a:ext cx="1365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3200"/>
              <a:t>0,5-1 L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6448425" y="4470400"/>
            <a:ext cx="86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oppure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9440863" y="4489450"/>
            <a:ext cx="866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oppure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4167188"/>
            <a:ext cx="18097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8118475" y="5399088"/>
            <a:ext cx="557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2/4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963">
            <a:off x="4386263" y="4203700"/>
            <a:ext cx="195897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2" y="1769269"/>
            <a:ext cx="1506538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  <p:bldP spid="7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smtClean="0"/>
              <a:t>Patologie del benessere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6633" b="71188"/>
          <a:stretch>
            <a:fillRect/>
          </a:stretch>
        </p:blipFill>
        <p:spPr bwMode="auto">
          <a:xfrm>
            <a:off x="3125788" y="2287588"/>
            <a:ext cx="692943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" b="75645"/>
          <a:stretch>
            <a:fillRect/>
          </a:stretch>
        </p:blipFill>
        <p:spPr bwMode="auto">
          <a:xfrm>
            <a:off x="333375" y="3633788"/>
            <a:ext cx="65135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64117" r="19797" b="2956"/>
          <a:stretch>
            <a:fillRect/>
          </a:stretch>
        </p:blipFill>
        <p:spPr bwMode="auto">
          <a:xfrm rot="587467">
            <a:off x="3211513" y="5505450"/>
            <a:ext cx="428307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24571" r="64748" b="59576"/>
          <a:stretch>
            <a:fillRect/>
          </a:stretch>
        </p:blipFill>
        <p:spPr bwMode="auto">
          <a:xfrm>
            <a:off x="8102600" y="5711825"/>
            <a:ext cx="29146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8" t="35406" b="59312"/>
          <a:stretch>
            <a:fillRect/>
          </a:stretch>
        </p:blipFill>
        <p:spPr bwMode="auto">
          <a:xfrm>
            <a:off x="7480300" y="4133850"/>
            <a:ext cx="46926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07950"/>
            <a:ext cx="8502650" cy="6750050"/>
          </a:xfrm>
          <a:prstGeom prst="rect">
            <a:avLst/>
          </a:prstGeom>
          <a:noFill/>
          <a:ln w="38100">
            <a:solidFill>
              <a:srgbClr val="DDC23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24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72866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>
                <a:solidFill>
                  <a:srgbClr val="FF0000"/>
                </a:solidFill>
              </a:rPr>
              <a:t>DURANTE</a:t>
            </a:r>
            <a:r>
              <a:rPr lang="it-IT" sz="4000" dirty="0" smtClean="0"/>
              <a:t> LA GARA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71550" y="1585913"/>
            <a:ext cx="10887075" cy="4300537"/>
          </a:xfrm>
        </p:spPr>
        <p:txBody>
          <a:bodyPr rtlCol="0"/>
          <a:lstStyle/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L’assunzione </a:t>
            </a:r>
            <a:r>
              <a:rPr lang="it-IT" dirty="0"/>
              <a:t>di carboidrati in gara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Migliora </a:t>
            </a:r>
            <a:r>
              <a:rPr lang="it-IT" dirty="0"/>
              <a:t>la prestazione </a:t>
            </a:r>
            <a:r>
              <a:rPr lang="it-IT" dirty="0" smtClean="0"/>
              <a:t>(liquidi meglio dei solidi, assorbimento più rapido)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Permette </a:t>
            </a:r>
            <a:r>
              <a:rPr lang="it-IT" dirty="0"/>
              <a:t>di mantenere stabile la glicemia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Consente </a:t>
            </a:r>
            <a:r>
              <a:rPr lang="it-IT" dirty="0"/>
              <a:t>di risparmiare il glicogeno muscolare per le </a:t>
            </a:r>
            <a:r>
              <a:rPr lang="it-IT" dirty="0" smtClean="0"/>
              <a:t>fasi finali, </a:t>
            </a:r>
            <a:r>
              <a:rPr lang="it-IT" dirty="0"/>
              <a:t>ritardando l’insorgenza della fatica 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323850" y="4427538"/>
            <a:ext cx="45291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4400" b="1">
                <a:solidFill>
                  <a:srgbClr val="87A91B"/>
                </a:solidFill>
              </a:rPr>
              <a:t>30-60 gr CHO/h  =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>
            <a:fillRect/>
          </a:stretch>
        </p:blipFill>
        <p:spPr bwMode="auto">
          <a:xfrm>
            <a:off x="4672013" y="3662363"/>
            <a:ext cx="9144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4419600" y="5746750"/>
            <a:ext cx="1365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3200"/>
              <a:t>0,5-1 L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5781675" y="4627563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oppure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3735388"/>
            <a:ext cx="19335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6096000" y="5826125"/>
            <a:ext cx="3314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400"/>
              <a:t>2 gel = 50 ml = 40 gr CHO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7143" r="11681" b="8014"/>
          <a:stretch>
            <a:fillRect/>
          </a:stretch>
        </p:blipFill>
        <p:spPr bwMode="auto">
          <a:xfrm>
            <a:off x="9771063" y="3829050"/>
            <a:ext cx="133032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8453438" y="4627563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oppure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197475"/>
            <a:ext cx="18097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800100" y="5457825"/>
            <a:ext cx="557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2/4</a:t>
            </a:r>
          </a:p>
        </p:txBody>
      </p:sp>
      <p:pic>
        <p:nvPicPr>
          <p:cNvPr id="26638" name="Immagin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731" y="941388"/>
            <a:ext cx="1506538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8" grpId="0"/>
      <p:bldP spid="9" grpId="0"/>
      <p:bldP spid="11" grpId="0"/>
      <p:bldP spid="13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57750" y="314325"/>
            <a:ext cx="2652713" cy="7000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/>
              <a:t>POST-GARA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90525" y="1014413"/>
            <a:ext cx="11096625" cy="5272087"/>
          </a:xfrm>
        </p:spPr>
        <p:txBody>
          <a:bodyPr rtlCol="0">
            <a:noAutofit/>
          </a:bodyPr>
          <a:lstStyle/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800" b="1" u="sng" dirty="0" smtClean="0"/>
              <a:t>OBIETTIVI</a:t>
            </a:r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800" b="1" u="sng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it-IT" sz="1800" dirty="0" smtClean="0"/>
              <a:t>Ripristino idro-salino </a:t>
            </a:r>
            <a:br>
              <a:rPr lang="it-IT" sz="1800" dirty="0" smtClean="0"/>
            </a:br>
            <a:r>
              <a:rPr lang="it-IT" sz="1800" dirty="0" smtClean="0"/>
              <a:t>(perdite 2-4 litri in base alle condizioni ambientali)</a:t>
            </a:r>
          </a:p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800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sz="1800" dirty="0" smtClean="0"/>
              <a:t>Ripristino glicogeno</a:t>
            </a:r>
          </a:p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800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it-IT" sz="1800" dirty="0" smtClean="0"/>
              <a:t>Rispristino </a:t>
            </a:r>
            <a:r>
              <a:rPr lang="it-IT" sz="1800" dirty="0"/>
              <a:t>muscolare 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(microlesioni causate dall’attività fisica)</a:t>
            </a:r>
          </a:p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800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sz="1800" dirty="0" smtClean="0"/>
              <a:t>Correzione </a:t>
            </a:r>
            <a:r>
              <a:rPr lang="it-IT" sz="1800" dirty="0"/>
              <a:t>dell’acidosi </a:t>
            </a:r>
            <a:r>
              <a:rPr lang="it-IT" sz="1800" dirty="0" smtClean="0"/>
              <a:t>metabolica </a:t>
            </a:r>
            <a:br>
              <a:rPr lang="it-IT" sz="1800" dirty="0" smtClean="0"/>
            </a:br>
            <a:r>
              <a:rPr lang="it-IT" sz="1800" dirty="0" smtClean="0"/>
              <a:t>(maggiore </a:t>
            </a:r>
            <a:r>
              <a:rPr lang="it-IT" sz="1800" dirty="0"/>
              <a:t>per esercizio breve </a:t>
            </a:r>
            <a:r>
              <a:rPr lang="it-IT" sz="1800" dirty="0" smtClean="0"/>
              <a:t>e intenso</a:t>
            </a:r>
            <a:r>
              <a:rPr lang="it-IT" sz="1800" dirty="0"/>
              <a:t>)</a:t>
            </a:r>
          </a:p>
        </p:txBody>
      </p:sp>
      <p:sp>
        <p:nvSpPr>
          <p:cNvPr id="5" name="Freccia a destra 4"/>
          <p:cNvSpPr/>
          <p:nvPr/>
        </p:nvSpPr>
        <p:spPr>
          <a:xfrm>
            <a:off x="5757863" y="2014538"/>
            <a:ext cx="1114425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1511300"/>
            <a:ext cx="1362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ccia a destra 6"/>
          <p:cNvSpPr/>
          <p:nvPr/>
        </p:nvSpPr>
        <p:spPr>
          <a:xfrm>
            <a:off x="5757863" y="5381625"/>
            <a:ext cx="1114425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7510463" y="5186363"/>
            <a:ext cx="42195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4400" b="1">
                <a:solidFill>
                  <a:srgbClr val="00B0F0"/>
                </a:solidFill>
              </a:rPr>
              <a:t>Mg / K  </a:t>
            </a:r>
            <a:r>
              <a:rPr lang="it-IT">
                <a:solidFill>
                  <a:schemeClr val="tx2"/>
                </a:solidFill>
              </a:rPr>
              <a:t>o integratori specifici  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5757863" y="4324350"/>
            <a:ext cx="1114425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026" name="Picture 2" descr="http://imdoc.it/content/8/1/9/48198/La-fesa-di-tacchino_diaporama_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3800475"/>
            <a:ext cx="13858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740150"/>
            <a:ext cx="1506538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657225" y="3014663"/>
            <a:ext cx="2028825" cy="635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7660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 animBg="1"/>
      <p:bldP spid="8" grpId="0"/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376238"/>
            <a:ext cx="9144000" cy="6572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>Ripristino glicogeno post-gara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74650" y="1557338"/>
            <a:ext cx="5511800" cy="2671762"/>
          </a:xfrm>
        </p:spPr>
        <p:txBody>
          <a:bodyPr/>
          <a:lstStyle/>
          <a:p>
            <a:pPr algn="just"/>
            <a:r>
              <a:rPr lang="it-IT" smtClean="0"/>
              <a:t>La velocità di re-sintesi del glicogeno muscolare è più efficiente nelle prime ore post gara quando il flusso di sangue ai muscoli è ancora molto elevato e ciò li rende più sensibili all’insulina e alla captazione del glicogeno (e dei BCAA)</a:t>
            </a:r>
          </a:p>
          <a:p>
            <a:pPr algn="just"/>
            <a:r>
              <a:rPr lang="it-IT" smtClean="0"/>
              <a:t>Per ottimizzare il recupero si consiglia assunzione di 1g/Kg entro 30 min dalla fine della gara e ogni 2 h nelle 6 h successive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1231900"/>
            <a:ext cx="518477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in giù 5"/>
          <p:cNvSpPr/>
          <p:nvPr/>
        </p:nvSpPr>
        <p:spPr>
          <a:xfrm>
            <a:off x="2814638" y="4229100"/>
            <a:ext cx="514350" cy="757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250950" y="5086350"/>
            <a:ext cx="400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Arbitro di 70 kg = 70 gr CHO subito dopo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>
            <a:fillRect/>
          </a:stretch>
        </p:blipFill>
        <p:spPr bwMode="auto">
          <a:xfrm>
            <a:off x="2701925" y="5411788"/>
            <a:ext cx="45085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1944688" y="5719763"/>
            <a:ext cx="782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1,25 L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427663"/>
            <a:ext cx="10223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3419475" y="5719763"/>
            <a:ext cx="374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4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7143" r="11681" b="8014"/>
          <a:stretch>
            <a:fillRect/>
          </a:stretch>
        </p:blipFill>
        <p:spPr bwMode="auto">
          <a:xfrm>
            <a:off x="5475288" y="5427663"/>
            <a:ext cx="7762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5607050"/>
            <a:ext cx="10001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471488" y="5719763"/>
            <a:ext cx="557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5</a:t>
            </a: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4719638" y="5719763"/>
            <a:ext cx="728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70 gr</a:t>
            </a:r>
          </a:p>
        </p:txBody>
      </p:sp>
      <p:sp>
        <p:nvSpPr>
          <p:cNvPr id="18" name="Ovale 17"/>
          <p:cNvSpPr/>
          <p:nvPr/>
        </p:nvSpPr>
        <p:spPr>
          <a:xfrm>
            <a:off x="2701925" y="3443288"/>
            <a:ext cx="2555875" cy="309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2701925" y="3722688"/>
            <a:ext cx="1812925" cy="307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Freccia a destra 19"/>
          <p:cNvSpPr/>
          <p:nvPr/>
        </p:nvSpPr>
        <p:spPr>
          <a:xfrm>
            <a:off x="4716463" y="3752850"/>
            <a:ext cx="1169987" cy="2778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214688"/>
            <a:ext cx="32940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Immagin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9" grpId="0"/>
      <p:bldP spid="12" grpId="0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2949575"/>
            <a:ext cx="10001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7275"/>
            <a:ext cx="1362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doc.it/content/8/1/9/48198/La-fesa-di-tacchino_diaporama_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5127625"/>
            <a:ext cx="13858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720725" y="4038600"/>
            <a:ext cx="18859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4400" b="1">
                <a:solidFill>
                  <a:srgbClr val="00B0F0"/>
                </a:solidFill>
              </a:rPr>
              <a:t>Mg / K </a:t>
            </a:r>
          </a:p>
        </p:txBody>
      </p:sp>
      <p:sp>
        <p:nvSpPr>
          <p:cNvPr id="9" name="Freccia a destra 8"/>
          <p:cNvSpPr/>
          <p:nvPr/>
        </p:nvSpPr>
        <p:spPr>
          <a:xfrm>
            <a:off x="1852613" y="3059113"/>
            <a:ext cx="768350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2760663"/>
            <a:ext cx="10223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7143" r="11681" b="8014"/>
          <a:stretch>
            <a:fillRect/>
          </a:stretch>
        </p:blipFill>
        <p:spPr bwMode="auto">
          <a:xfrm>
            <a:off x="3706813" y="2833688"/>
            <a:ext cx="776287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ccia a destra 12"/>
          <p:cNvSpPr/>
          <p:nvPr/>
        </p:nvSpPr>
        <p:spPr>
          <a:xfrm>
            <a:off x="2378075" y="5751513"/>
            <a:ext cx="1114425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5167313"/>
            <a:ext cx="116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arentesi graffa chiusa 14"/>
          <p:cNvSpPr/>
          <p:nvPr/>
        </p:nvSpPr>
        <p:spPr>
          <a:xfrm>
            <a:off x="4537075" y="992188"/>
            <a:ext cx="357188" cy="39147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>
            <a:fillRect/>
          </a:stretch>
        </p:blipFill>
        <p:spPr bwMode="auto">
          <a:xfrm>
            <a:off x="4984750" y="1709738"/>
            <a:ext cx="11096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t="35851" r="24750" b="22986"/>
          <a:stretch>
            <a:fillRect/>
          </a:stretch>
        </p:blipFill>
        <p:spPr bwMode="auto">
          <a:xfrm>
            <a:off x="6240463" y="1665288"/>
            <a:ext cx="210026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arentesi graffa chiusa 18"/>
          <p:cNvSpPr/>
          <p:nvPr/>
        </p:nvSpPr>
        <p:spPr>
          <a:xfrm>
            <a:off x="8618538" y="1057275"/>
            <a:ext cx="357187" cy="50514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013" y="249238"/>
            <a:ext cx="19970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Immagin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5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286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>INTEGRATORI</a:t>
            </a:r>
            <a:endParaRPr lang="it-IT" dirty="0"/>
          </a:p>
        </p:txBody>
      </p:sp>
      <p:sp>
        <p:nvSpPr>
          <p:cNvPr id="30723" name="Segnaposto contenuto 2"/>
          <p:cNvSpPr>
            <a:spLocks noGrp="1"/>
          </p:cNvSpPr>
          <p:nvPr>
            <p:ph sz="half" idx="1"/>
          </p:nvPr>
        </p:nvSpPr>
        <p:spPr>
          <a:xfrm>
            <a:off x="1524000" y="1443038"/>
            <a:ext cx="9320213" cy="1385887"/>
          </a:xfrm>
        </p:spPr>
        <p:txBody>
          <a:bodyPr/>
          <a:lstStyle/>
          <a:p>
            <a:r>
              <a:rPr lang="it-IT" smtClean="0"/>
              <a:t>Servono </a:t>
            </a:r>
            <a:r>
              <a:rPr lang="it-IT" u="sng" smtClean="0"/>
              <a:t>solo quando </a:t>
            </a:r>
            <a:r>
              <a:rPr lang="it-IT" smtClean="0"/>
              <a:t>non si riescono a raggiungere i fabbisogni (aumentati dall’attività fisica) con la sola alimentazione</a:t>
            </a:r>
          </a:p>
          <a:p>
            <a:r>
              <a:rPr lang="it-IT" smtClean="0"/>
              <a:t>Rappresentano un modo più comodo per soddisfare le proprie esigenze</a:t>
            </a:r>
          </a:p>
        </p:txBody>
      </p:sp>
      <p:pic>
        <p:nvPicPr>
          <p:cNvPr id="30724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7143" r="11681" b="8014"/>
          <a:stretch>
            <a:fillRect/>
          </a:stretch>
        </p:blipFill>
        <p:spPr bwMode="auto">
          <a:xfrm>
            <a:off x="1192213" y="3078163"/>
            <a:ext cx="1579562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186113"/>
            <a:ext cx="20637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2987675"/>
            <a:ext cx="210978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CasellaDiTesto 7"/>
          <p:cNvSpPr txBox="1">
            <a:spLocks noChangeArrowheads="1"/>
          </p:cNvSpPr>
          <p:nvPr/>
        </p:nvSpPr>
        <p:spPr bwMode="auto">
          <a:xfrm>
            <a:off x="328613" y="5249863"/>
            <a:ext cx="2900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/>
              <a:t>Le </a:t>
            </a:r>
            <a:r>
              <a:rPr lang="it-IT" b="1"/>
              <a:t>maltodestrine</a:t>
            </a:r>
            <a:r>
              <a:rPr lang="it-IT"/>
              <a:t> sono l’ideale prima e durante le performance per aumentare l’energia. </a:t>
            </a:r>
          </a:p>
        </p:txBody>
      </p:sp>
      <p:sp>
        <p:nvSpPr>
          <p:cNvPr id="30728" name="CasellaDiTesto 8"/>
          <p:cNvSpPr txBox="1">
            <a:spLocks noChangeArrowheads="1"/>
          </p:cNvSpPr>
          <p:nvPr/>
        </p:nvSpPr>
        <p:spPr bwMode="auto">
          <a:xfrm>
            <a:off x="3700463" y="5249863"/>
            <a:ext cx="4829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/>
              <a:t>Gli </a:t>
            </a:r>
            <a:r>
              <a:rPr lang="it-IT" b="1"/>
              <a:t>aminoacidi ramificati </a:t>
            </a:r>
            <a:r>
              <a:rPr lang="it-IT"/>
              <a:t>forniscono energia se assunti prima e durante le performance, ripristinano la massa muscolare se assunti dopo.</a:t>
            </a:r>
          </a:p>
          <a:p>
            <a:pPr algn="ctr" eaLnBrk="1" hangingPunct="1"/>
            <a:r>
              <a:rPr lang="it-IT"/>
              <a:t>Inoltre contrastano la fatica a livello centrale.</a:t>
            </a:r>
          </a:p>
        </p:txBody>
      </p:sp>
      <p:sp>
        <p:nvSpPr>
          <p:cNvPr id="30729" name="CasellaDiTesto 9"/>
          <p:cNvSpPr txBox="1">
            <a:spLocks noChangeArrowheads="1"/>
          </p:cNvSpPr>
          <p:nvPr/>
        </p:nvSpPr>
        <p:spPr bwMode="auto">
          <a:xfrm>
            <a:off x="8796338" y="5249863"/>
            <a:ext cx="2900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/>
              <a:t>La </a:t>
            </a:r>
            <a:r>
              <a:rPr lang="it-IT" b="1"/>
              <a:t>caffeina</a:t>
            </a:r>
            <a:r>
              <a:rPr lang="it-IT"/>
              <a:t> aumenta la concentrazione mentale, supporta la performance. </a:t>
            </a:r>
          </a:p>
        </p:txBody>
      </p:sp>
      <p:pic>
        <p:nvPicPr>
          <p:cNvPr id="30730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399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6000" dirty="0" smtClean="0"/>
              <a:t>DALLA TEORIA ALLA PRATICA</a:t>
            </a:r>
            <a:endParaRPr lang="it-IT" sz="6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38200" y="3854450"/>
            <a:ext cx="10515600" cy="1143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it-IT" dirty="0" smtClean="0"/>
              <a:t>Applicazione pratica delle indicazioni nutrizionali</a:t>
            </a:r>
            <a:endParaRPr lang="it-IT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0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>Giorni allenamento 19:30-20:30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4000" y="1400175"/>
            <a:ext cx="9591675" cy="5029200"/>
          </a:xfrm>
        </p:spPr>
        <p:txBody>
          <a:bodyPr rtlCol="0"/>
          <a:lstStyle/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Colazione completa (CHO, zuccheri, proteine, grassi) ore 7:00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Spuntino mattina ore 10:00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Pranzo: una porzione proteica + pane/patate + verdure ore 13:00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Spuntino pomeriggio ore 16:00 (dipende dalla condizione del soggetto)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Pre allenamento ore 18:45-19: Dipende dal tipo di allenamento</a:t>
            </a:r>
          </a:p>
          <a:p>
            <a:pPr marL="271463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 smtClean="0"/>
              <a:t>Martedì: allenamento aerobico: </a:t>
            </a:r>
            <a:r>
              <a:rPr lang="it-IT" dirty="0" smtClean="0"/>
              <a:t>preferisco CHO </a:t>
            </a:r>
            <a:r>
              <a:rPr lang="it-IT" dirty="0"/>
              <a:t>+ zuccheri </a:t>
            </a:r>
            <a:r>
              <a:rPr lang="it-IT" dirty="0" smtClean="0"/>
              <a:t>semplici (</a:t>
            </a:r>
            <a:r>
              <a:rPr lang="it-IT" dirty="0"/>
              <a:t>barretta energetica</a:t>
            </a:r>
            <a:r>
              <a:rPr lang="it-IT" dirty="0" smtClean="0"/>
              <a:t>, fette biscottate/pane </a:t>
            </a:r>
            <a:r>
              <a:rPr lang="it-IT" dirty="0"/>
              <a:t>con </a:t>
            </a:r>
            <a:r>
              <a:rPr lang="it-IT" dirty="0" smtClean="0"/>
              <a:t>marmellata</a:t>
            </a:r>
            <a:r>
              <a:rPr lang="it-IT" dirty="0"/>
              <a:t>, succo di frutta con </a:t>
            </a:r>
            <a:r>
              <a:rPr lang="it-IT" dirty="0" smtClean="0"/>
              <a:t>biscotti)</a:t>
            </a:r>
          </a:p>
          <a:p>
            <a:pPr marL="271463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 smtClean="0"/>
              <a:t>Giovedì: allenamento anaerobico</a:t>
            </a:r>
            <a:r>
              <a:rPr lang="it-IT" dirty="0" smtClean="0"/>
              <a:t>: preferisco CHO + zuccheri semplici + poche proteine</a:t>
            </a:r>
          </a:p>
          <a:p>
            <a:pPr marL="271463" indent="-271463" fontAlgn="auto">
              <a:spcAft>
                <a:spcPts val="0"/>
              </a:spcAft>
              <a:defRPr/>
            </a:pPr>
            <a:r>
              <a:rPr lang="it-IT" dirty="0" smtClean="0"/>
              <a:t>Integrazione non necessaria</a:t>
            </a:r>
          </a:p>
          <a:p>
            <a:pPr marL="271463" indent="-271463" fontAlgn="auto">
              <a:spcAft>
                <a:spcPts val="0"/>
              </a:spcAft>
              <a:defRPr/>
            </a:pPr>
            <a:r>
              <a:rPr lang="it-IT" dirty="0" smtClean="0"/>
              <a:t>Cena entro 1 h post: primo piatto + una </a:t>
            </a:r>
            <a:r>
              <a:rPr lang="it-IT" dirty="0"/>
              <a:t>buona porzione proteica </a:t>
            </a:r>
            <a:r>
              <a:rPr lang="it-IT" dirty="0" smtClean="0"/>
              <a:t>+ verdure</a:t>
            </a:r>
            <a:endParaRPr lang="it-IT" dirty="0"/>
          </a:p>
          <a:p>
            <a:pPr marL="271463" indent="-271463" fontAlgn="auto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33796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700088"/>
            <a:ext cx="9144000" cy="6000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>Domenica, partita ore 14:30</a:t>
            </a:r>
            <a:br>
              <a:rPr lang="it-IT" dirty="0" smtClean="0"/>
            </a:br>
            <a:r>
              <a:rPr lang="it-IT" dirty="0" smtClean="0"/>
              <a:t>colazione, ore 8:00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8675" y="1400175"/>
            <a:ext cx="10987088" cy="5029200"/>
          </a:xfrm>
        </p:spPr>
        <p:txBody>
          <a:bodyPr rtlCol="0"/>
          <a:lstStyle/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Completa </a:t>
            </a:r>
            <a:r>
              <a:rPr lang="it-IT" dirty="0"/>
              <a:t>con </a:t>
            </a:r>
            <a:r>
              <a:rPr lang="it-IT" dirty="0" smtClean="0"/>
              <a:t>zuccheri</a:t>
            </a:r>
            <a:r>
              <a:rPr lang="it-IT" dirty="0"/>
              <a:t>, amidi, proteine</a:t>
            </a:r>
            <a:r>
              <a:rPr lang="it-IT" dirty="0" smtClean="0"/>
              <a:t>, lipidi</a:t>
            </a:r>
            <a:r>
              <a:rPr lang="it-IT" dirty="0"/>
              <a:t>, </a:t>
            </a:r>
            <a:r>
              <a:rPr lang="it-IT" dirty="0" smtClean="0"/>
              <a:t>fibre</a:t>
            </a:r>
          </a:p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sz="2400" b="1" dirty="0" smtClean="0"/>
              <a:t>Amidi: </a:t>
            </a:r>
            <a:r>
              <a:rPr lang="it-IT" sz="2400" dirty="0" smtClean="0"/>
              <a:t>Pane integrale</a:t>
            </a:r>
            <a:r>
              <a:rPr lang="it-IT" sz="2400" b="1" dirty="0" smtClean="0"/>
              <a:t>, </a:t>
            </a:r>
            <a:r>
              <a:rPr lang="it-IT" sz="2400" dirty="0" smtClean="0"/>
              <a:t>gallette </a:t>
            </a:r>
            <a:r>
              <a:rPr lang="it-IT" sz="2400" dirty="0"/>
              <a:t>di riso, fette biscottate, biscotti, cereali </a:t>
            </a:r>
            <a:r>
              <a:rPr lang="it-IT" sz="2400" dirty="0" smtClean="0"/>
              <a:t>in chicchi</a:t>
            </a:r>
            <a:endParaRPr lang="it-IT" sz="2400" dirty="0"/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+</a:t>
            </a:r>
            <a:endParaRPr lang="it-IT" sz="2400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sz="2400" b="1" dirty="0"/>
              <a:t>Zuccheri semplici: </a:t>
            </a:r>
            <a:r>
              <a:rPr lang="it-IT" sz="2400" dirty="0"/>
              <a:t>Marmellata, </a:t>
            </a:r>
            <a:r>
              <a:rPr lang="it-IT" sz="2400" dirty="0" smtClean="0"/>
              <a:t>miele, </a:t>
            </a:r>
            <a:r>
              <a:rPr lang="it-IT" sz="2400" dirty="0"/>
              <a:t>succo di frutta, spremuta, </a:t>
            </a:r>
            <a:r>
              <a:rPr lang="it-IT" sz="2400" dirty="0" smtClean="0"/>
              <a:t>frutta</a:t>
            </a:r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+</a:t>
            </a:r>
            <a:endParaRPr lang="it-IT" sz="2400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sz="2400" b="1" dirty="0" smtClean="0"/>
              <a:t>Proteine: </a:t>
            </a:r>
            <a:r>
              <a:rPr lang="it-IT" sz="2400" dirty="0"/>
              <a:t>Yogurt </a:t>
            </a:r>
            <a:r>
              <a:rPr lang="it-IT" sz="2400" dirty="0" smtClean="0"/>
              <a:t>greco</a:t>
            </a:r>
            <a:r>
              <a:rPr lang="it-IT" sz="2400" dirty="0"/>
              <a:t>, ricotta, affettati </a:t>
            </a:r>
            <a:r>
              <a:rPr lang="it-IT" sz="2400" dirty="0" smtClean="0"/>
              <a:t>o formaggi magri</a:t>
            </a:r>
            <a:r>
              <a:rPr lang="it-IT" sz="2400" dirty="0"/>
              <a:t>, </a:t>
            </a:r>
            <a:r>
              <a:rPr lang="it-IT" sz="2400" dirty="0" smtClean="0"/>
              <a:t>uova</a:t>
            </a:r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/>
              <a:t>+</a:t>
            </a:r>
            <a:endParaRPr lang="it-IT" sz="2400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it-IT" sz="2400" b="1" dirty="0" smtClean="0"/>
              <a:t>Grassi: </a:t>
            </a:r>
            <a:r>
              <a:rPr lang="it-IT" sz="2400" dirty="0" smtClean="0"/>
              <a:t>Frutta secca (noci</a:t>
            </a:r>
            <a:r>
              <a:rPr lang="it-IT" sz="2400" dirty="0"/>
              <a:t>, mandorle, nocciole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pic>
        <p:nvPicPr>
          <p:cNvPr id="34820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0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>Pranzo, ore 11:00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09688" y="1457325"/>
            <a:ext cx="9820275" cy="4672013"/>
          </a:xfrm>
        </p:spPr>
        <p:txBody>
          <a:bodyPr rtlCol="0"/>
          <a:lstStyle/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Almeno 3 ore prima della gara, anche in base al coinvolgimento emotivo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Amidi: </a:t>
            </a:r>
            <a:r>
              <a:rPr lang="it-IT" dirty="0" smtClean="0"/>
              <a:t>Buona porzione di pasta, riso o altri cereali (meglio se integrali, basso IG), pane, patate. Condimento leggero (pomodoro o in bianco con poco olio)</a:t>
            </a:r>
            <a:endParaRPr lang="it-IT" dirty="0"/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+</a:t>
            </a:r>
            <a:endParaRPr lang="it-IT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/>
              <a:t>Proteine: </a:t>
            </a:r>
            <a:r>
              <a:rPr lang="it-IT" dirty="0" smtClean="0"/>
              <a:t>Una porzione modesta (50 gr affettato magro o come condimento del primo piatto: ricotta magra, salmone affumicato)</a:t>
            </a:r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/>
              <a:t>+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Zuccheri semplici: </a:t>
            </a:r>
            <a:r>
              <a:rPr lang="it-IT" dirty="0" smtClean="0"/>
              <a:t>Frutta o gelato molto meglio della «classica crostata»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No verdura </a:t>
            </a:r>
            <a:r>
              <a:rPr lang="it-IT" dirty="0" smtClean="0"/>
              <a:t>(o poca cotta, + digeribile)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Pochi grassi</a:t>
            </a:r>
            <a:r>
              <a:rPr lang="it-IT" dirty="0" smtClean="0"/>
              <a:t>: olio extra vergine d’oliva come condimento o frutta secca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3241675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" b="4164"/>
          <a:stretch>
            <a:fillRect/>
          </a:stretch>
        </p:blipFill>
        <p:spPr bwMode="auto">
          <a:xfrm>
            <a:off x="4875213" y="1057275"/>
            <a:ext cx="69342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255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5650" y="385763"/>
            <a:ext cx="7588250" cy="81438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/>
              <a:t>30-60 minuti prima della gara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42963" y="1771650"/>
            <a:ext cx="5800725" cy="1628775"/>
          </a:xfrm>
        </p:spPr>
        <p:txBody>
          <a:bodyPr rtlCol="0">
            <a:noAutofit/>
          </a:bodyPr>
          <a:lstStyle/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/>
              <a:t>Mix </a:t>
            </a:r>
            <a:r>
              <a:rPr lang="it-IT" b="1" dirty="0" smtClean="0"/>
              <a:t>CHO amidacei </a:t>
            </a:r>
            <a:r>
              <a:rPr lang="it-IT" b="1" dirty="0"/>
              <a:t>+ zuccheri, in uguali proporzioni </a:t>
            </a:r>
            <a:endParaRPr lang="it-IT" b="1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Circa </a:t>
            </a:r>
            <a:r>
              <a:rPr lang="it-IT" dirty="0"/>
              <a:t>45-60 gr.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/>
              <a:t>Verrà coperto un periodo di circa un’ora e mezza.</a:t>
            </a:r>
          </a:p>
        </p:txBody>
      </p:sp>
      <p:sp>
        <p:nvSpPr>
          <p:cNvPr id="36868" name="CasellaDiTesto 3"/>
          <p:cNvSpPr txBox="1">
            <a:spLocks noChangeArrowheads="1"/>
          </p:cNvSpPr>
          <p:nvPr/>
        </p:nvSpPr>
        <p:spPr bwMode="auto">
          <a:xfrm>
            <a:off x="323850" y="4270375"/>
            <a:ext cx="45291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4400" b="1">
                <a:solidFill>
                  <a:srgbClr val="87A91B"/>
                </a:solidFill>
              </a:rPr>
              <a:t>30-60 gr CHO/h  =</a:t>
            </a:r>
          </a:p>
        </p:txBody>
      </p:sp>
      <p:pic>
        <p:nvPicPr>
          <p:cNvPr id="36869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>
            <a:fillRect/>
          </a:stretch>
        </p:blipFill>
        <p:spPr bwMode="auto">
          <a:xfrm>
            <a:off x="10550525" y="3543300"/>
            <a:ext cx="9144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CasellaDiTesto 5"/>
          <p:cNvSpPr txBox="1">
            <a:spLocks noChangeArrowheads="1"/>
          </p:cNvSpPr>
          <p:nvPr/>
        </p:nvSpPr>
        <p:spPr bwMode="auto">
          <a:xfrm>
            <a:off x="10325100" y="5668963"/>
            <a:ext cx="1365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3200"/>
              <a:t>0,5-1 L</a:t>
            </a:r>
          </a:p>
        </p:txBody>
      </p:sp>
      <p:sp>
        <p:nvSpPr>
          <p:cNvPr id="36871" name="CasellaDiTesto 6"/>
          <p:cNvSpPr txBox="1">
            <a:spLocks noChangeArrowheads="1"/>
          </p:cNvSpPr>
          <p:nvPr/>
        </p:nvSpPr>
        <p:spPr bwMode="auto">
          <a:xfrm>
            <a:off x="6448425" y="4470400"/>
            <a:ext cx="86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oppure</a:t>
            </a:r>
          </a:p>
        </p:txBody>
      </p:sp>
      <p:sp>
        <p:nvSpPr>
          <p:cNvPr id="36872" name="CasellaDiTesto 10"/>
          <p:cNvSpPr txBox="1">
            <a:spLocks noChangeArrowheads="1"/>
          </p:cNvSpPr>
          <p:nvPr/>
        </p:nvSpPr>
        <p:spPr bwMode="auto">
          <a:xfrm>
            <a:off x="9440863" y="4489450"/>
            <a:ext cx="866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oppure</a:t>
            </a:r>
          </a:p>
        </p:txBody>
      </p:sp>
      <p:pic>
        <p:nvPicPr>
          <p:cNvPr id="36873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4167188"/>
            <a:ext cx="18097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CasellaDiTesto 12"/>
          <p:cNvSpPr txBox="1">
            <a:spLocks noChangeArrowheads="1"/>
          </p:cNvSpPr>
          <p:nvPr/>
        </p:nvSpPr>
        <p:spPr bwMode="auto">
          <a:xfrm>
            <a:off x="8118475" y="5399088"/>
            <a:ext cx="557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2/4</a:t>
            </a:r>
          </a:p>
        </p:txBody>
      </p:sp>
      <p:pic>
        <p:nvPicPr>
          <p:cNvPr id="36875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963">
            <a:off x="4386263" y="4203700"/>
            <a:ext cx="195897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 smtClean="0"/>
              <a:t>Spesa Sanitaria</a:t>
            </a:r>
          </a:p>
        </p:txBody>
      </p:sp>
      <p:pic>
        <p:nvPicPr>
          <p:cNvPr id="14339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1484313"/>
            <a:ext cx="6818313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asellaDiTesto 5"/>
          <p:cNvSpPr txBox="1">
            <a:spLocks noChangeArrowheads="1"/>
          </p:cNvSpPr>
          <p:nvPr/>
        </p:nvSpPr>
        <p:spPr bwMode="auto">
          <a:xfrm>
            <a:off x="1279525" y="2501900"/>
            <a:ext cx="579437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3200" b="1" i="1" dirty="0"/>
              <a:t>«La spesa annua per un soggetto con diabete </a:t>
            </a:r>
            <a:r>
              <a:rPr lang="it-IT" sz="3200" b="1" i="1" dirty="0" err="1" smtClean="0"/>
              <a:t>pluricomplicato</a:t>
            </a:r>
            <a:r>
              <a:rPr lang="it-IT" sz="3200" b="1" i="1" dirty="0" smtClean="0"/>
              <a:t> </a:t>
            </a:r>
            <a:r>
              <a:rPr lang="it-IT" sz="3200" b="1" i="1" dirty="0"/>
              <a:t>è di 17.541€»</a:t>
            </a:r>
          </a:p>
          <a:p>
            <a:pPr eaLnBrk="1" hangingPunct="1"/>
            <a:r>
              <a:rPr lang="it-IT" sz="2800" dirty="0"/>
              <a:t>(In Italia ci sono più di 3 mln di diabetici)</a:t>
            </a:r>
          </a:p>
        </p:txBody>
      </p:sp>
    </p:spTree>
    <p:extLst>
      <p:ext uri="{BB962C8B-B14F-4D97-AF65-F5344CB8AC3E}">
        <p14:creationId xmlns:p14="http://schemas.microsoft.com/office/powerpoint/2010/main" val="3705247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72866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 smtClean="0">
                <a:solidFill>
                  <a:srgbClr val="FF0000"/>
                </a:solidFill>
              </a:rPr>
              <a:t>DURANTE</a:t>
            </a:r>
            <a:r>
              <a:rPr lang="it-IT" sz="4000" dirty="0" smtClean="0"/>
              <a:t> LA GARA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71550" y="1585913"/>
            <a:ext cx="10887075" cy="4300537"/>
          </a:xfrm>
        </p:spPr>
        <p:txBody>
          <a:bodyPr rtlCol="0"/>
          <a:lstStyle/>
          <a:p>
            <a:pPr marL="4572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L’assunzione </a:t>
            </a:r>
            <a:r>
              <a:rPr lang="it-IT" dirty="0"/>
              <a:t>di </a:t>
            </a:r>
            <a:r>
              <a:rPr lang="it-IT" dirty="0" smtClean="0"/>
              <a:t>carboidrati ad alto indice glicemico </a:t>
            </a:r>
            <a:r>
              <a:rPr lang="it-IT" dirty="0"/>
              <a:t>in gara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Migliora </a:t>
            </a:r>
            <a:r>
              <a:rPr lang="it-IT" dirty="0"/>
              <a:t>la prestazione </a:t>
            </a:r>
            <a:r>
              <a:rPr lang="it-IT" dirty="0" smtClean="0"/>
              <a:t>(liquidi meglio dei solidi, assorbimento più rapido)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Permette </a:t>
            </a:r>
            <a:r>
              <a:rPr lang="it-IT" dirty="0"/>
              <a:t>di mantenere stabile la glicemia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dirty="0" smtClean="0"/>
              <a:t>Consente </a:t>
            </a:r>
            <a:r>
              <a:rPr lang="it-IT" dirty="0"/>
              <a:t>di risparmiare il glicogeno muscolare per le </a:t>
            </a:r>
            <a:r>
              <a:rPr lang="it-IT" dirty="0" smtClean="0"/>
              <a:t>fasi finali, </a:t>
            </a:r>
            <a:r>
              <a:rPr lang="it-IT" dirty="0"/>
              <a:t>ritardando l’insorgenza della fatica </a:t>
            </a:r>
          </a:p>
        </p:txBody>
      </p:sp>
      <p:sp>
        <p:nvSpPr>
          <p:cNvPr id="37892" name="CasellaDiTesto 4"/>
          <p:cNvSpPr txBox="1">
            <a:spLocks noChangeArrowheads="1"/>
          </p:cNvSpPr>
          <p:nvPr/>
        </p:nvSpPr>
        <p:spPr bwMode="auto">
          <a:xfrm>
            <a:off x="323850" y="4427538"/>
            <a:ext cx="45291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4400" b="1">
                <a:solidFill>
                  <a:srgbClr val="87A91B"/>
                </a:solidFill>
              </a:rPr>
              <a:t>30-60 gr CHO/h  =</a:t>
            </a:r>
          </a:p>
        </p:txBody>
      </p:sp>
      <p:pic>
        <p:nvPicPr>
          <p:cNvPr id="37893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>
            <a:fillRect/>
          </a:stretch>
        </p:blipFill>
        <p:spPr bwMode="auto">
          <a:xfrm>
            <a:off x="4672013" y="3662363"/>
            <a:ext cx="9144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CasellaDiTesto 7"/>
          <p:cNvSpPr txBox="1">
            <a:spLocks noChangeArrowheads="1"/>
          </p:cNvSpPr>
          <p:nvPr/>
        </p:nvSpPr>
        <p:spPr bwMode="auto">
          <a:xfrm>
            <a:off x="4419600" y="5746750"/>
            <a:ext cx="1365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3200"/>
              <a:t>0,5-1 L</a:t>
            </a:r>
          </a:p>
        </p:txBody>
      </p:sp>
      <p:sp>
        <p:nvSpPr>
          <p:cNvPr id="37895" name="CasellaDiTesto 8"/>
          <p:cNvSpPr txBox="1">
            <a:spLocks noChangeArrowheads="1"/>
          </p:cNvSpPr>
          <p:nvPr/>
        </p:nvSpPr>
        <p:spPr bwMode="auto">
          <a:xfrm>
            <a:off x="5781675" y="4627563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oppure</a:t>
            </a:r>
          </a:p>
        </p:txBody>
      </p:sp>
      <p:pic>
        <p:nvPicPr>
          <p:cNvPr id="37896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3735388"/>
            <a:ext cx="19335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CasellaDiTesto 10"/>
          <p:cNvSpPr txBox="1">
            <a:spLocks noChangeArrowheads="1"/>
          </p:cNvSpPr>
          <p:nvPr/>
        </p:nvSpPr>
        <p:spPr bwMode="auto">
          <a:xfrm>
            <a:off x="6096000" y="5826125"/>
            <a:ext cx="3314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400"/>
              <a:t>2 gel = 50 ml = 40 gr CHO</a:t>
            </a:r>
          </a:p>
        </p:txBody>
      </p:sp>
      <p:pic>
        <p:nvPicPr>
          <p:cNvPr id="37898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7143" r="11681" b="8014"/>
          <a:stretch>
            <a:fillRect/>
          </a:stretch>
        </p:blipFill>
        <p:spPr bwMode="auto">
          <a:xfrm>
            <a:off x="9771063" y="3829050"/>
            <a:ext cx="133032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CasellaDiTesto 12"/>
          <p:cNvSpPr txBox="1">
            <a:spLocks noChangeArrowheads="1"/>
          </p:cNvSpPr>
          <p:nvPr/>
        </p:nvSpPr>
        <p:spPr bwMode="auto">
          <a:xfrm>
            <a:off x="8453438" y="4627563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oppure</a:t>
            </a:r>
          </a:p>
        </p:txBody>
      </p:sp>
      <p:pic>
        <p:nvPicPr>
          <p:cNvPr id="37900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197475"/>
            <a:ext cx="18097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CasellaDiTesto 14"/>
          <p:cNvSpPr txBox="1">
            <a:spLocks noChangeArrowheads="1"/>
          </p:cNvSpPr>
          <p:nvPr/>
        </p:nvSpPr>
        <p:spPr bwMode="auto">
          <a:xfrm>
            <a:off x="800100" y="5457825"/>
            <a:ext cx="557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/>
              <a:t>2/4</a:t>
            </a:r>
          </a:p>
        </p:txBody>
      </p:sp>
      <p:pic>
        <p:nvPicPr>
          <p:cNvPr id="37902" name="Immagin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572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>
                <a:solidFill>
                  <a:srgbClr val="FF0000"/>
                </a:solidFill>
              </a:rPr>
              <a:t>post</a:t>
            </a:r>
            <a:r>
              <a:rPr lang="it-IT" dirty="0" smtClean="0"/>
              <a:t>-gara</a:t>
            </a:r>
            <a:endParaRPr lang="it-IT" dirty="0"/>
          </a:p>
        </p:txBody>
      </p:sp>
      <p:sp>
        <p:nvSpPr>
          <p:cNvPr id="38915" name="Segnaposto contenuto 2"/>
          <p:cNvSpPr>
            <a:spLocks noGrp="1"/>
          </p:cNvSpPr>
          <p:nvPr>
            <p:ph sz="half" idx="1"/>
          </p:nvPr>
        </p:nvSpPr>
        <p:spPr>
          <a:xfrm>
            <a:off x="585788" y="1357313"/>
            <a:ext cx="10687050" cy="2671762"/>
          </a:xfrm>
        </p:spPr>
        <p:txBody>
          <a:bodyPr/>
          <a:lstStyle/>
          <a:p>
            <a:pPr algn="just"/>
            <a:r>
              <a:rPr lang="it-IT" smtClean="0"/>
              <a:t>La velocità di re-sintesi del glicogeno muscolare è più efficiente nelle prime ore post gara quando il flusso di sangue ai muscoli è ancora molto elevato e ciò li rende più sensibili all’insulina e alla captazione del glicogeno (e dei BCAA)</a:t>
            </a:r>
          </a:p>
          <a:p>
            <a:pPr algn="just"/>
            <a:r>
              <a:rPr lang="it-IT" smtClean="0"/>
              <a:t>Per ottimizzare il recupero si consiglia assunzione di 1g/Kg entro 30 min dalla fine della gara e ogni 2 h nelle 6 h successive </a:t>
            </a:r>
          </a:p>
        </p:txBody>
      </p:sp>
      <p:sp>
        <p:nvSpPr>
          <p:cNvPr id="6" name="Freccia in giù 5"/>
          <p:cNvSpPr/>
          <p:nvPr/>
        </p:nvSpPr>
        <p:spPr>
          <a:xfrm>
            <a:off x="5915025" y="3103563"/>
            <a:ext cx="514350" cy="1168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8917" name="CasellaDiTesto 6"/>
          <p:cNvSpPr txBox="1">
            <a:spLocks noChangeArrowheads="1"/>
          </p:cNvSpPr>
          <p:nvPr/>
        </p:nvSpPr>
        <p:spPr bwMode="auto">
          <a:xfrm>
            <a:off x="2071688" y="4349750"/>
            <a:ext cx="920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400"/>
              <a:t>Arbitro di 70 kg = 70 gr CHO ad alto indice glicemico subito dopo</a:t>
            </a:r>
          </a:p>
        </p:txBody>
      </p:sp>
      <p:pic>
        <p:nvPicPr>
          <p:cNvPr id="3891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>
            <a:fillRect/>
          </a:stretch>
        </p:blipFill>
        <p:spPr bwMode="auto">
          <a:xfrm>
            <a:off x="5861050" y="4992688"/>
            <a:ext cx="62230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CasellaDiTesto 8"/>
          <p:cNvSpPr txBox="1">
            <a:spLocks noChangeArrowheads="1"/>
          </p:cNvSpPr>
          <p:nvPr/>
        </p:nvSpPr>
        <p:spPr bwMode="auto">
          <a:xfrm>
            <a:off x="4864100" y="5519738"/>
            <a:ext cx="984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400"/>
              <a:t>1,25 L</a:t>
            </a:r>
          </a:p>
        </p:txBody>
      </p:sp>
      <p:pic>
        <p:nvPicPr>
          <p:cNvPr id="38920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5080000"/>
            <a:ext cx="12827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CasellaDiTesto 11"/>
          <p:cNvSpPr txBox="1">
            <a:spLocks noChangeArrowheads="1"/>
          </p:cNvSpPr>
          <p:nvPr/>
        </p:nvSpPr>
        <p:spPr bwMode="auto">
          <a:xfrm>
            <a:off x="6858000" y="5564188"/>
            <a:ext cx="546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400"/>
              <a:t>4</a:t>
            </a:r>
          </a:p>
        </p:txBody>
      </p:sp>
      <p:pic>
        <p:nvPicPr>
          <p:cNvPr id="38922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7143" r="11681" b="8014"/>
          <a:stretch>
            <a:fillRect/>
          </a:stretch>
        </p:blipFill>
        <p:spPr bwMode="auto">
          <a:xfrm>
            <a:off x="9304338" y="4938713"/>
            <a:ext cx="968375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5253038"/>
            <a:ext cx="1522413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CasellaDiTesto 15"/>
          <p:cNvSpPr txBox="1">
            <a:spLocks noChangeArrowheads="1"/>
          </p:cNvSpPr>
          <p:nvPr/>
        </p:nvSpPr>
        <p:spPr bwMode="auto">
          <a:xfrm>
            <a:off x="2754313" y="5448300"/>
            <a:ext cx="55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400"/>
              <a:t>5</a:t>
            </a:r>
          </a:p>
        </p:txBody>
      </p:sp>
      <p:sp>
        <p:nvSpPr>
          <p:cNvPr id="38925" name="CasellaDiTesto 16"/>
          <p:cNvSpPr txBox="1">
            <a:spLocks noChangeArrowheads="1"/>
          </p:cNvSpPr>
          <p:nvPr/>
        </p:nvSpPr>
        <p:spPr bwMode="auto">
          <a:xfrm>
            <a:off x="8370888" y="54483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000"/>
              <a:t>70 gr</a:t>
            </a:r>
          </a:p>
        </p:txBody>
      </p:sp>
      <p:sp>
        <p:nvSpPr>
          <p:cNvPr id="18" name="Ovale 17"/>
          <p:cNvSpPr/>
          <p:nvPr/>
        </p:nvSpPr>
        <p:spPr>
          <a:xfrm>
            <a:off x="6938963" y="2427288"/>
            <a:ext cx="2557462" cy="3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8927" name="Immagin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0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>CENA POST-GARA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09688" y="1457325"/>
            <a:ext cx="9820275" cy="4672013"/>
          </a:xfrm>
        </p:spPr>
        <p:txBody>
          <a:bodyPr rtlCol="0"/>
          <a:lstStyle/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Amidi: </a:t>
            </a:r>
            <a:r>
              <a:rPr lang="it-IT" dirty="0" smtClean="0"/>
              <a:t>Pasto ricco in carboidrati ad alto indice glicemico: ottima porzione di pasta, riso o altri cereali non integrali, pane, patate arrosto o pizza. Condimento leggero</a:t>
            </a:r>
            <a:endParaRPr lang="it-IT" dirty="0"/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+</a:t>
            </a:r>
            <a:endParaRPr lang="it-IT" dirty="0"/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/>
              <a:t>Proteine: </a:t>
            </a:r>
            <a:r>
              <a:rPr lang="it-IT" dirty="0" smtClean="0"/>
              <a:t>Una porzione normale di proteine (meglio se magre)</a:t>
            </a:r>
          </a:p>
          <a:p>
            <a:pPr marL="4572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/>
              <a:t>+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Zuccheri semplici: </a:t>
            </a:r>
            <a:r>
              <a:rPr lang="it-IT" dirty="0" smtClean="0"/>
              <a:t>Frutta molto meglio della «classica crostata» (grassi)</a:t>
            </a:r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Poca verdura </a:t>
            </a:r>
            <a:r>
              <a:rPr lang="it-IT" dirty="0" smtClean="0"/>
              <a:t>(cotta, + digeribile) che può rallentare </a:t>
            </a:r>
            <a:r>
              <a:rPr lang="it-IT" dirty="0"/>
              <a:t>il ripristino delle riserve di glicogeno </a:t>
            </a:r>
            <a:endParaRPr lang="it-IT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it-IT" b="1" dirty="0" smtClean="0"/>
              <a:t>Pochi grassi</a:t>
            </a:r>
            <a:r>
              <a:rPr lang="it-IT" dirty="0" smtClean="0"/>
              <a:t>: olio extra vergine d’oliva come condimento o poca frutta secca; meglio evitare grassi saturi (carne rossa, formaggi grassi, hamburger, patatine fritte, alimenti troppo unti) che rallentano il ripristino delle riserve di glicogeno e possono produrre disturbi gastrointestinali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28788"/>
            <a:ext cx="70802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2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524000" y="200025"/>
            <a:ext cx="9144000" cy="8858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dirty="0" smtClean="0">
                <a:solidFill>
                  <a:srgbClr val="87A91B"/>
                </a:solidFill>
              </a:rPr>
              <a:t>Non dimentichiamoci l’acqua!</a:t>
            </a:r>
            <a:endParaRPr lang="it-IT" sz="4400" dirty="0">
              <a:solidFill>
                <a:srgbClr val="87A91B"/>
              </a:solidFill>
            </a:endParaRP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01600" y="1214438"/>
            <a:ext cx="11001375" cy="2895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800" smtClean="0"/>
              <a:t>Una perdita del 2% del peso corporeo diminuisce la capacità di rendimento e produce sete</a:t>
            </a:r>
          </a:p>
          <a:p>
            <a:pPr>
              <a:lnSpc>
                <a:spcPct val="100000"/>
              </a:lnSpc>
            </a:pPr>
            <a:r>
              <a:rPr lang="it-IT" sz="1800" smtClean="0"/>
              <a:t>Una perdita del 4% diminuisce anche la forza</a:t>
            </a:r>
          </a:p>
          <a:p>
            <a:pPr>
              <a:lnSpc>
                <a:spcPct val="100000"/>
              </a:lnSpc>
            </a:pPr>
            <a:r>
              <a:rPr lang="it-IT" sz="1800" smtClean="0"/>
              <a:t>Una perdita del 6% causa anche debolezza, spossatezza, irritabilità</a:t>
            </a:r>
          </a:p>
          <a:p>
            <a:pPr>
              <a:lnSpc>
                <a:spcPct val="100000"/>
              </a:lnSpc>
            </a:pPr>
            <a:r>
              <a:rPr lang="it-IT" sz="1800" smtClean="0"/>
              <a:t>Una perdita superiore al 6% causa nausee, capogiri, alterazioni psichiche e incoordinazione motoria</a:t>
            </a:r>
          </a:p>
          <a:p>
            <a:pPr>
              <a:lnSpc>
                <a:spcPct val="100000"/>
              </a:lnSpc>
            </a:pPr>
            <a:r>
              <a:rPr lang="it-IT" sz="1800" smtClean="0"/>
              <a:t>Una perdita superiore al 10% può essere fatale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801938" y="4238625"/>
            <a:ext cx="6588125" cy="1938338"/>
          </a:xfrm>
          <a:prstGeom prst="rect">
            <a:avLst/>
          </a:prstGeom>
          <a:solidFill>
            <a:schemeClr val="bg1"/>
          </a:solidFill>
          <a:ln w="9525">
            <a:solidFill>
              <a:srgbClr val="87A91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/>
              <a:t>Mantenere una corretta idratazione quotidiana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/>
              <a:t>Bere circa 250-500 ml </a:t>
            </a:r>
            <a:r>
              <a:rPr lang="it-IT" sz="2000" b="1">
                <a:solidFill>
                  <a:srgbClr val="FF0000"/>
                </a:solidFill>
              </a:rPr>
              <a:t>2 ORE PRIMA </a:t>
            </a:r>
            <a:r>
              <a:rPr lang="it-IT" sz="2000"/>
              <a:t>dell’esercizio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/>
              <a:t>Bere 125-250 ml </a:t>
            </a:r>
            <a:r>
              <a:rPr lang="it-IT" sz="2000" b="1">
                <a:solidFill>
                  <a:srgbClr val="FF0000"/>
                </a:solidFill>
              </a:rPr>
              <a:t>IMMEDIATAMENTE PRIMA </a:t>
            </a:r>
            <a:r>
              <a:rPr lang="it-IT" sz="2000"/>
              <a:t>dell’esercizio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/>
              <a:t>Bere 125-250 ml ogni 10-20 minuti </a:t>
            </a:r>
            <a:r>
              <a:rPr lang="it-IT" sz="2000" b="1">
                <a:solidFill>
                  <a:srgbClr val="FF0000"/>
                </a:solidFill>
              </a:rPr>
              <a:t>DURANTE</a:t>
            </a:r>
            <a:r>
              <a:rPr lang="it-IT" sz="2000"/>
              <a:t> l’esercizio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/>
              <a:t>Bere 250-500 ml </a:t>
            </a:r>
            <a:r>
              <a:rPr lang="it-IT" sz="2000" b="1">
                <a:solidFill>
                  <a:srgbClr val="FF0000"/>
                </a:solidFill>
              </a:rPr>
              <a:t>SUBITO DOPO </a:t>
            </a:r>
            <a:r>
              <a:rPr lang="it-IT" sz="2000"/>
              <a:t>l’esercizio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/>
              <a:t>Bere 500 ml ogni kg di peso corporeo perso</a:t>
            </a:r>
          </a:p>
        </p:txBody>
      </p:sp>
      <p:pic>
        <p:nvPicPr>
          <p:cNvPr id="40965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48113" y="428625"/>
            <a:ext cx="4106862" cy="790575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 smtClean="0">
                <a:solidFill>
                  <a:srgbClr val="87A91B"/>
                </a:solidFill>
              </a:rPr>
              <a:t>RICAPITOLANDO:</a:t>
            </a:r>
            <a:endParaRPr lang="it-IT" sz="4400" dirty="0">
              <a:solidFill>
                <a:srgbClr val="87A91B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1671638"/>
            <a:ext cx="6757988" cy="4462462"/>
          </a:xfrm>
        </p:spPr>
        <p:txBody>
          <a:bodyPr/>
          <a:lstStyle/>
          <a:p>
            <a:pPr>
              <a:buClr>
                <a:srgbClr val="87A91B"/>
              </a:buClr>
            </a:pPr>
            <a:r>
              <a:rPr lang="it-IT" sz="2400" smtClean="0">
                <a:solidFill>
                  <a:srgbClr val="595959"/>
                </a:solidFill>
              </a:rPr>
              <a:t>Importanza di una sana e corretta alimentazione quotidiana (anche per la prevenzione degli infortuni e il recupero muscolare)</a:t>
            </a:r>
          </a:p>
          <a:p>
            <a:pPr>
              <a:buClr>
                <a:srgbClr val="87A91B"/>
              </a:buClr>
            </a:pPr>
            <a:r>
              <a:rPr lang="it-IT" sz="2400" smtClean="0">
                <a:solidFill>
                  <a:srgbClr val="595959"/>
                </a:solidFill>
              </a:rPr>
              <a:t>Importanza di modificare l’alimentazione in base alle diverse fasi di attività</a:t>
            </a:r>
          </a:p>
          <a:p>
            <a:pPr>
              <a:buClr>
                <a:srgbClr val="87A91B"/>
              </a:buClr>
            </a:pPr>
            <a:r>
              <a:rPr lang="it-IT" sz="2400" smtClean="0">
                <a:solidFill>
                  <a:srgbClr val="595959"/>
                </a:solidFill>
              </a:rPr>
              <a:t>Importanza dei carboidrati e delle tecniche di s/carico</a:t>
            </a:r>
          </a:p>
          <a:p>
            <a:pPr>
              <a:buClr>
                <a:srgbClr val="87A91B"/>
              </a:buClr>
            </a:pPr>
            <a:r>
              <a:rPr lang="it-IT" sz="2400" smtClean="0">
                <a:solidFill>
                  <a:srgbClr val="595959"/>
                </a:solidFill>
              </a:rPr>
              <a:t>Importanza dell’idratazione</a:t>
            </a:r>
          </a:p>
          <a:p>
            <a:pPr>
              <a:buClr>
                <a:srgbClr val="87A91B"/>
              </a:buClr>
            </a:pPr>
            <a:r>
              <a:rPr lang="it-IT" sz="2400" smtClean="0">
                <a:solidFill>
                  <a:srgbClr val="595959"/>
                </a:solidFill>
              </a:rPr>
              <a:t>Considerare l’opportunità dell’integrazione</a:t>
            </a:r>
          </a:p>
        </p:txBody>
      </p:sp>
      <p:graphicFrame>
        <p:nvGraphicFramePr>
          <p:cNvPr id="6" name="Segnaposto contenuto 5" descr="Ingranaggi" title="SmartArt"/>
          <p:cNvGraphicFramePr>
            <a:graphicFrameLocks noGrp="1"/>
          </p:cNvGraphicFramePr>
          <p:nvPr>
            <p:ph sz="half" idx="2"/>
          </p:nvPr>
        </p:nvGraphicFramePr>
        <p:xfrm>
          <a:off x="7100888" y="1600201"/>
          <a:ext cx="4495800" cy="446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989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Segnaposto immagin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888" y="3822700"/>
            <a:ext cx="2838450" cy="2711450"/>
          </a:xfrm>
        </p:spPr>
      </p:pic>
      <p:sp>
        <p:nvSpPr>
          <p:cNvPr id="43011" name="CasellaDiTesto 6"/>
          <p:cNvSpPr txBox="1">
            <a:spLocks noChangeArrowheads="1"/>
          </p:cNvSpPr>
          <p:nvPr/>
        </p:nvSpPr>
        <p:spPr bwMode="auto">
          <a:xfrm>
            <a:off x="1157288" y="423863"/>
            <a:ext cx="5835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400"/>
              <a:t>Grazie per l’attenzione e buona stagione!</a:t>
            </a:r>
          </a:p>
        </p:txBody>
      </p:sp>
      <p:pic>
        <p:nvPicPr>
          <p:cNvPr id="43012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1381125"/>
            <a:ext cx="17668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CasellaDiTesto 1"/>
          <p:cNvSpPr txBox="1">
            <a:spLocks noChangeArrowheads="1"/>
          </p:cNvSpPr>
          <p:nvPr/>
        </p:nvSpPr>
        <p:spPr bwMode="auto">
          <a:xfrm>
            <a:off x="8262938" y="4902200"/>
            <a:ext cx="39290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sz="2000" b="1">
                <a:solidFill>
                  <a:schemeClr val="tx2"/>
                </a:solidFill>
              </a:rPr>
              <a:t>© 2016 </a:t>
            </a:r>
          </a:p>
          <a:p>
            <a:pPr algn="ctr" eaLnBrk="1" hangingPunct="1"/>
            <a:r>
              <a:rPr lang="it-IT" sz="2000" b="1">
                <a:solidFill>
                  <a:schemeClr val="tx2"/>
                </a:solidFill>
              </a:rPr>
              <a:t>Dietista Dott. Cucinotta Giuseppe. Tutti i diritti riservati. </a:t>
            </a:r>
            <a:br>
              <a:rPr lang="it-IT" sz="2000" b="1">
                <a:solidFill>
                  <a:schemeClr val="tx2"/>
                </a:solidFill>
              </a:rPr>
            </a:br>
            <a:r>
              <a:rPr lang="it-IT" sz="2000" b="1">
                <a:solidFill>
                  <a:schemeClr val="tx2"/>
                </a:solidFill>
              </a:rPr>
              <a:t>E' vietato riprodurre il contenuto di questo file senza autorizzazione</a:t>
            </a:r>
          </a:p>
        </p:txBody>
      </p:sp>
      <p:pic>
        <p:nvPicPr>
          <p:cNvPr id="43014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79736" r="4848"/>
          <a:stretch>
            <a:fillRect/>
          </a:stretch>
        </p:blipFill>
        <p:spPr bwMode="auto">
          <a:xfrm>
            <a:off x="8004175" y="2840038"/>
            <a:ext cx="43021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CasellaDiTesto 3"/>
          <p:cNvSpPr txBox="1">
            <a:spLocks noChangeArrowheads="1"/>
          </p:cNvSpPr>
          <p:nvPr/>
        </p:nvSpPr>
        <p:spPr bwMode="auto">
          <a:xfrm>
            <a:off x="8262938" y="2376488"/>
            <a:ext cx="39290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sz="2600">
                <a:solidFill>
                  <a:schemeClr val="bg1"/>
                </a:solidFill>
              </a:rPr>
              <a:t>Per qualsiasi informazione: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smtClean="0"/>
              <a:t>Obesità e sovrappeso</a:t>
            </a:r>
          </a:p>
        </p:txBody>
      </p:sp>
      <p:pic>
        <p:nvPicPr>
          <p:cNvPr id="15363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2127250"/>
            <a:ext cx="62134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600200"/>
            <a:ext cx="33909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16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smtClean="0"/>
              <a:t>Obesità e sovrappeso</a:t>
            </a:r>
          </a:p>
        </p:txBody>
      </p:sp>
      <p:pic>
        <p:nvPicPr>
          <p:cNvPr id="16387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978025"/>
            <a:ext cx="33909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18475" r="20410" b="30647"/>
          <a:stretch>
            <a:fillRect/>
          </a:stretch>
        </p:blipFill>
        <p:spPr bwMode="auto">
          <a:xfrm>
            <a:off x="4267200" y="2341563"/>
            <a:ext cx="7764463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29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smtClean="0"/>
              <a:t>Obesità: effetti</a:t>
            </a:r>
          </a:p>
        </p:txBody>
      </p:sp>
      <p:pic>
        <p:nvPicPr>
          <p:cNvPr id="2150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2" t="25163" r="21767" b="17599"/>
          <a:stretch>
            <a:fillRect/>
          </a:stretch>
        </p:blipFill>
        <p:spPr bwMode="auto">
          <a:xfrm>
            <a:off x="1702593" y="1457325"/>
            <a:ext cx="87868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144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>
          <a:xfrm>
            <a:off x="946485" y="177082"/>
            <a:ext cx="10347158" cy="1362075"/>
          </a:xfrm>
        </p:spPr>
        <p:txBody>
          <a:bodyPr/>
          <a:lstStyle/>
          <a:p>
            <a:r>
              <a:rPr lang="it-IT" sz="7200" dirty="0" smtClean="0"/>
              <a:t>Diabete: numeri</a:t>
            </a:r>
          </a:p>
        </p:txBody>
      </p:sp>
      <p:sp>
        <p:nvSpPr>
          <p:cNvPr id="6" name="Ovale 5"/>
          <p:cNvSpPr/>
          <p:nvPr/>
        </p:nvSpPr>
        <p:spPr>
          <a:xfrm>
            <a:off x="6120064" y="2467210"/>
            <a:ext cx="1507958" cy="1109416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40631" y="1657766"/>
            <a:ext cx="52838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1B1B1B"/>
                </a:solidFill>
                <a:latin typeface="Lato"/>
              </a:rPr>
              <a:t>Oggi i diabetici nel mondo sono circa </a:t>
            </a:r>
            <a:r>
              <a:rPr lang="it-IT" b="1" dirty="0" smtClean="0">
                <a:solidFill>
                  <a:srgbClr val="1B1B1B"/>
                </a:solidFill>
                <a:latin typeface="Lato"/>
              </a:rPr>
              <a:t>380 milioni </a:t>
            </a:r>
            <a:r>
              <a:rPr lang="it-IT" dirty="0" smtClean="0">
                <a:solidFill>
                  <a:srgbClr val="1B1B1B"/>
                </a:solidFill>
                <a:latin typeface="Lato"/>
              </a:rPr>
              <a:t>ma si stima che nel 2035 possano addirittura arrivare a </a:t>
            </a:r>
            <a:r>
              <a:rPr lang="it-IT" b="1" dirty="0" smtClean="0">
                <a:solidFill>
                  <a:srgbClr val="1B1B1B"/>
                </a:solidFill>
                <a:latin typeface="Lato"/>
              </a:rPr>
              <a:t>600 milioni</a:t>
            </a:r>
            <a:r>
              <a:rPr lang="it-IT" dirty="0" smtClean="0">
                <a:solidFill>
                  <a:srgbClr val="1B1B1B"/>
                </a:solidFill>
                <a:latin typeface="Lato"/>
              </a:rPr>
              <a:t>!</a:t>
            </a:r>
            <a:r>
              <a:rPr lang="it-IT" b="1" dirty="0" smtClean="0">
                <a:solidFill>
                  <a:srgbClr val="1B1B1B"/>
                </a:solidFill>
                <a:latin typeface="Lato"/>
              </a:rPr>
              <a:t/>
            </a:r>
            <a:br>
              <a:rPr lang="it-IT" b="1" dirty="0" smtClean="0">
                <a:solidFill>
                  <a:srgbClr val="1B1B1B"/>
                </a:solidFill>
                <a:latin typeface="Lato"/>
              </a:rPr>
            </a:br>
            <a:r>
              <a:rPr lang="it-IT" b="1" dirty="0" smtClean="0">
                <a:solidFill>
                  <a:srgbClr val="1B1B1B"/>
                </a:solidFill>
                <a:latin typeface="Lato"/>
              </a:rPr>
              <a:t/>
            </a:r>
            <a:br>
              <a:rPr lang="it-IT" b="1" dirty="0" smtClean="0">
                <a:solidFill>
                  <a:srgbClr val="1B1B1B"/>
                </a:solidFill>
                <a:latin typeface="Lato"/>
              </a:rPr>
            </a:br>
            <a:r>
              <a:rPr lang="it-IT" dirty="0" smtClean="0">
                <a:solidFill>
                  <a:srgbClr val="1B1B1B"/>
                </a:solidFill>
                <a:latin typeface="Lato"/>
              </a:rPr>
              <a:t>Una </a:t>
            </a:r>
            <a:r>
              <a:rPr lang="it-IT" dirty="0">
                <a:solidFill>
                  <a:srgbClr val="1B1B1B"/>
                </a:solidFill>
                <a:latin typeface="Lato"/>
              </a:rPr>
              <a:t>malattia che ha alti costi </a:t>
            </a:r>
            <a:r>
              <a:rPr lang="it-IT" dirty="0" smtClean="0">
                <a:solidFill>
                  <a:srgbClr val="1B1B1B"/>
                </a:solidFill>
                <a:latin typeface="Lato"/>
              </a:rPr>
              <a:t>sociali, si </a:t>
            </a:r>
            <a:r>
              <a:rPr lang="it-IT" dirty="0">
                <a:solidFill>
                  <a:srgbClr val="1B1B1B"/>
                </a:solidFill>
                <a:latin typeface="Lato"/>
              </a:rPr>
              <a:t>va dai </a:t>
            </a:r>
            <a:r>
              <a:rPr lang="it-IT" b="1" dirty="0">
                <a:solidFill>
                  <a:srgbClr val="FF0000"/>
                </a:solidFill>
                <a:latin typeface="Lato"/>
              </a:rPr>
              <a:t>263 miliardi di dollari </a:t>
            </a:r>
            <a:r>
              <a:rPr lang="it-IT" dirty="0">
                <a:solidFill>
                  <a:srgbClr val="1B1B1B"/>
                </a:solidFill>
                <a:latin typeface="Lato"/>
              </a:rPr>
              <a:t>spesi in tutto il Nord America ai 147 miliardi dell’Europa (Russia compresa). </a:t>
            </a:r>
            <a:endParaRPr lang="it-IT" dirty="0" smtClean="0">
              <a:solidFill>
                <a:srgbClr val="1B1B1B"/>
              </a:solidFill>
              <a:latin typeface="Lato"/>
            </a:endParaRPr>
          </a:p>
          <a:p>
            <a:r>
              <a:rPr lang="it-IT" dirty="0">
                <a:solidFill>
                  <a:srgbClr val="1B1B1B"/>
                </a:solidFill>
                <a:latin typeface="Lato"/>
              </a:rPr>
              <a:t> </a:t>
            </a:r>
          </a:p>
          <a:p>
            <a:r>
              <a:rPr lang="it-IT" dirty="0" smtClean="0">
                <a:solidFill>
                  <a:srgbClr val="1B1B1B"/>
                </a:solidFill>
                <a:latin typeface="Lato"/>
              </a:rPr>
              <a:t>E </a:t>
            </a:r>
            <a:r>
              <a:rPr lang="it-IT" dirty="0">
                <a:solidFill>
                  <a:srgbClr val="1B1B1B"/>
                </a:solidFill>
                <a:latin typeface="Lato"/>
              </a:rPr>
              <a:t>nel nostro Paese? Secondo </a:t>
            </a:r>
            <a:r>
              <a:rPr lang="it-IT" b="1" dirty="0">
                <a:solidFill>
                  <a:srgbClr val="1B1B1B"/>
                </a:solidFill>
                <a:latin typeface="Lato"/>
              </a:rPr>
              <a:t>Diabete Italia</a:t>
            </a:r>
            <a:r>
              <a:rPr lang="it-IT" dirty="0">
                <a:solidFill>
                  <a:srgbClr val="1B1B1B"/>
                </a:solidFill>
                <a:latin typeface="Lato"/>
              </a:rPr>
              <a:t>, la rete delle Comunità Scientifiche e delle Associazioni tra persone con diabete, </a:t>
            </a:r>
            <a:r>
              <a:rPr lang="it-IT" b="1" dirty="0">
                <a:solidFill>
                  <a:srgbClr val="1B1B1B"/>
                </a:solidFill>
                <a:latin typeface="Lato"/>
              </a:rPr>
              <a:t>3 milioni </a:t>
            </a:r>
            <a:r>
              <a:rPr lang="it-IT" dirty="0">
                <a:solidFill>
                  <a:srgbClr val="1B1B1B"/>
                </a:solidFill>
                <a:latin typeface="Lato"/>
              </a:rPr>
              <a:t>di italiani hanno il diabete e sono diagnosticati e seguiti: si tratta del 4,9% della popolazione. </a:t>
            </a:r>
            <a:r>
              <a:rPr lang="it-IT" dirty="0" smtClean="0">
                <a:solidFill>
                  <a:srgbClr val="1B1B1B"/>
                </a:solidFill>
                <a:latin typeface="Lato"/>
              </a:rPr>
              <a:t>Nel </a:t>
            </a:r>
            <a:r>
              <a:rPr lang="it-IT" b="1" dirty="0" smtClean="0">
                <a:solidFill>
                  <a:srgbClr val="1B1B1B"/>
                </a:solidFill>
                <a:latin typeface="Lato"/>
              </a:rPr>
              <a:t>20300</a:t>
            </a:r>
            <a:r>
              <a:rPr lang="it-IT" dirty="0" smtClean="0">
                <a:solidFill>
                  <a:srgbClr val="1B1B1B"/>
                </a:solidFill>
                <a:latin typeface="Lato"/>
              </a:rPr>
              <a:t> </a:t>
            </a:r>
            <a:r>
              <a:rPr lang="it-IT" dirty="0">
                <a:solidFill>
                  <a:srgbClr val="1B1B1B"/>
                </a:solidFill>
                <a:latin typeface="Lato"/>
              </a:rPr>
              <a:t>si prevede che in Italia le persone diagnosticate con diabete saranno </a:t>
            </a:r>
            <a:r>
              <a:rPr lang="it-IT" b="1" dirty="0">
                <a:solidFill>
                  <a:srgbClr val="1B1B1B"/>
                </a:solidFill>
                <a:latin typeface="Lato"/>
              </a:rPr>
              <a:t>5 milioni</a:t>
            </a:r>
            <a:r>
              <a:rPr lang="it-IT" dirty="0">
                <a:solidFill>
                  <a:srgbClr val="1B1B1B"/>
                </a:solidFill>
                <a:latin typeface="Lato"/>
              </a:rPr>
              <a:t>. 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353" t="2891" r="2647" b="2290"/>
          <a:stretch/>
        </p:blipFill>
        <p:spPr>
          <a:xfrm>
            <a:off x="5524500" y="1539157"/>
            <a:ext cx="6400801" cy="473242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07222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1957388"/>
            <a:ext cx="4457700" cy="22431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800" dirty="0" smtClean="0"/>
              <a:t>BASI DI UNA SANA ALIMENTAZIONE</a:t>
            </a:r>
            <a:endParaRPr lang="it-IT" sz="4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0"/>
            <a:ext cx="702627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55575"/>
            <a:ext cx="91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salute e fitness (widescreen)</Template>
  <TotalTime>0</TotalTime>
  <Words>1725</Words>
  <Application>Microsoft Office PowerPoint</Application>
  <PresentationFormat>Widescreen</PresentationFormat>
  <Paragraphs>294</Paragraphs>
  <Slides>45</Slides>
  <Notes>2</Notes>
  <HiddenSlides>12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9" baseType="lpstr">
      <vt:lpstr>Calibri</vt:lpstr>
      <vt:lpstr>Arial</vt:lpstr>
      <vt:lpstr>Calibri Light</vt:lpstr>
      <vt:lpstr>Health Fitness 16x9</vt:lpstr>
      <vt:lpstr>ALIMENTARE LA PASSIONE</vt:lpstr>
      <vt:lpstr>IERI</vt:lpstr>
      <vt:lpstr>Patologie del benessere</vt:lpstr>
      <vt:lpstr>Spesa Sanitaria</vt:lpstr>
      <vt:lpstr>Obesità e sovrappeso</vt:lpstr>
      <vt:lpstr>Obesità e sovrappeso</vt:lpstr>
      <vt:lpstr>Obesità: effetti</vt:lpstr>
      <vt:lpstr>Diabete: numeri</vt:lpstr>
      <vt:lpstr>BASI DI UNA SANA ALIMENTAZIONE</vt:lpstr>
      <vt:lpstr>Presentazione standard di PowerPoint</vt:lpstr>
      <vt:lpstr>Presentazione standard di PowerPoint</vt:lpstr>
      <vt:lpstr>LA GIORNATA ALIMENTARE</vt:lpstr>
      <vt:lpstr>% nutrienti</vt:lpstr>
      <vt:lpstr>Presentazione standard di PowerPoint</vt:lpstr>
      <vt:lpstr>Presentazione standard di PowerPoint</vt:lpstr>
      <vt:lpstr>E NEL NOSTRO SPORT?</vt:lpstr>
      <vt:lpstr>Tipi di sport e fonti energetiche</vt:lpstr>
      <vt:lpstr>Presentazione standard di PowerPoint</vt:lpstr>
      <vt:lpstr>L’IMPORTANZA DEI CARBOIDRATI: IL GLICOGENO</vt:lpstr>
      <vt:lpstr>Diverse fasi, diversi approcci</vt:lpstr>
      <vt:lpstr>SETTIMANA PRIMA DELLO SFORZO: Effetti della dieta sulle riserve muscolari di glicogeno e SULLA capacità di endurance</vt:lpstr>
      <vt:lpstr>CARBOIDRATI DURANTE LA SETTIMANA</vt:lpstr>
      <vt:lpstr>IL GIORNO DELLA GARA: quali carboidrati e quando</vt:lpstr>
      <vt:lpstr>Presentazione standard di PowerPoint</vt:lpstr>
      <vt:lpstr>Presentazione standard di PowerPoint</vt:lpstr>
      <vt:lpstr>Presentazione standard di PowerPoint</vt:lpstr>
      <vt:lpstr>Il pasto pre gara</vt:lpstr>
      <vt:lpstr>Pranzo, ore 11:00</vt:lpstr>
      <vt:lpstr>30-60 minuti prima della gara</vt:lpstr>
      <vt:lpstr>DURANTE LA GARA</vt:lpstr>
      <vt:lpstr>POST-GARA</vt:lpstr>
      <vt:lpstr>Ripristino glicogeno post-gara</vt:lpstr>
      <vt:lpstr>Presentazione standard di PowerPoint</vt:lpstr>
      <vt:lpstr>INTEGRATORI</vt:lpstr>
      <vt:lpstr>DALLA TEORIA ALLA PRATICA</vt:lpstr>
      <vt:lpstr>Giorni allenamento 19:30-20:30</vt:lpstr>
      <vt:lpstr>Domenica, partita ore 14:30 colazione, ore 8:00</vt:lpstr>
      <vt:lpstr>Pranzo, ore 11:00</vt:lpstr>
      <vt:lpstr>30-60 minuti prima della gara</vt:lpstr>
      <vt:lpstr>DURANTE LA GARA</vt:lpstr>
      <vt:lpstr>post-gara</vt:lpstr>
      <vt:lpstr>CENA POST-GARA</vt:lpstr>
      <vt:lpstr>Non dimentichiamoci l’acqua!</vt:lpstr>
      <vt:lpstr>RICAPITOLANDO: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2016-02-11T13:46:15Z</dcterms:created>
  <dcterms:modified xsi:type="dcterms:W3CDTF">2017-03-17T17:16:24Z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TC029223919991</vt:lpwstr>
  </property>
</Properties>
</file>