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0" r:id="rId2"/>
    <p:sldId id="256" r:id="rId3"/>
    <p:sldId id="269" r:id="rId4"/>
    <p:sldId id="283" r:id="rId5"/>
    <p:sldId id="263" r:id="rId6"/>
    <p:sldId id="264" r:id="rId7"/>
    <p:sldId id="265" r:id="rId8"/>
    <p:sldId id="267" r:id="rId9"/>
    <p:sldId id="268" r:id="rId10"/>
    <p:sldId id="257" r:id="rId11"/>
    <p:sldId id="258" r:id="rId12"/>
    <p:sldId id="266" r:id="rId13"/>
    <p:sldId id="273" r:id="rId14"/>
    <p:sldId id="274" r:id="rId15"/>
    <p:sldId id="259" r:id="rId16"/>
    <p:sldId id="270" r:id="rId17"/>
    <p:sldId id="275" r:id="rId18"/>
    <p:sldId id="276" r:id="rId19"/>
    <p:sldId id="260" r:id="rId20"/>
    <p:sldId id="271" r:id="rId21"/>
    <p:sldId id="277" r:id="rId22"/>
    <p:sldId id="261" r:id="rId23"/>
    <p:sldId id="272" r:id="rId24"/>
    <p:sldId id="278" r:id="rId25"/>
    <p:sldId id="279" r:id="rId26"/>
    <p:sldId id="262"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aria Orlandi" userId="bce9bf5becb194fb" providerId="LiveId" clId="{4923F823-E91E-4E13-93C3-D73326E53EA7}"/>
    <pc:docChg chg="custSel modSld">
      <pc:chgData name="Ilaria Orlandi" userId="bce9bf5becb194fb" providerId="LiveId" clId="{4923F823-E91E-4E13-93C3-D73326E53EA7}" dt="2022-02-10T17:31:18.874" v="198" actId="20577"/>
      <pc:docMkLst>
        <pc:docMk/>
      </pc:docMkLst>
      <pc:sldChg chg="modSp">
        <pc:chgData name="Ilaria Orlandi" userId="bce9bf5becb194fb" providerId="LiveId" clId="{4923F823-E91E-4E13-93C3-D73326E53EA7}" dt="2022-02-10T17:05:09.174" v="9" actId="20577"/>
        <pc:sldMkLst>
          <pc:docMk/>
          <pc:sldMk cId="3951919116" sldId="265"/>
        </pc:sldMkLst>
        <pc:spChg chg="mod">
          <ac:chgData name="Ilaria Orlandi" userId="bce9bf5becb194fb" providerId="LiveId" clId="{4923F823-E91E-4E13-93C3-D73326E53EA7}" dt="2022-02-10T17:05:09.174" v="9" actId="20577"/>
          <ac:spMkLst>
            <pc:docMk/>
            <pc:sldMk cId="3951919116" sldId="265"/>
            <ac:spMk id="6" creationId="{EE070C93-5AE4-412F-ABE9-1A21911CB409}"/>
          </ac:spMkLst>
        </pc:spChg>
      </pc:sldChg>
      <pc:sldChg chg="modSp">
        <pc:chgData name="Ilaria Orlandi" userId="bce9bf5becb194fb" providerId="LiveId" clId="{4923F823-E91E-4E13-93C3-D73326E53EA7}" dt="2022-02-10T17:09:47.377" v="121" actId="20577"/>
        <pc:sldMkLst>
          <pc:docMk/>
          <pc:sldMk cId="301259123" sldId="267"/>
        </pc:sldMkLst>
        <pc:spChg chg="mod">
          <ac:chgData name="Ilaria Orlandi" userId="bce9bf5becb194fb" providerId="LiveId" clId="{4923F823-E91E-4E13-93C3-D73326E53EA7}" dt="2022-02-10T17:09:47.377" v="121" actId="20577"/>
          <ac:spMkLst>
            <pc:docMk/>
            <pc:sldMk cId="301259123" sldId="267"/>
            <ac:spMk id="7" creationId="{1E86B00C-E94A-403A-9DC7-213E5926790F}"/>
          </ac:spMkLst>
        </pc:spChg>
      </pc:sldChg>
      <pc:sldChg chg="modSp">
        <pc:chgData name="Ilaria Orlandi" userId="bce9bf5becb194fb" providerId="LiveId" clId="{4923F823-E91E-4E13-93C3-D73326E53EA7}" dt="2022-02-10T17:12:09.047" v="150" actId="20577"/>
        <pc:sldMkLst>
          <pc:docMk/>
          <pc:sldMk cId="4259219262" sldId="268"/>
        </pc:sldMkLst>
        <pc:spChg chg="mod">
          <ac:chgData name="Ilaria Orlandi" userId="bce9bf5becb194fb" providerId="LiveId" clId="{4923F823-E91E-4E13-93C3-D73326E53EA7}" dt="2022-02-10T17:12:09.047" v="150" actId="20577"/>
          <ac:spMkLst>
            <pc:docMk/>
            <pc:sldMk cId="4259219262" sldId="268"/>
            <ac:spMk id="14" creationId="{D2F4AA2F-027B-4377-8958-86678AB81D09}"/>
          </ac:spMkLst>
        </pc:spChg>
      </pc:sldChg>
      <pc:sldChg chg="modSp mod">
        <pc:chgData name="Ilaria Orlandi" userId="bce9bf5becb194fb" providerId="LiveId" clId="{4923F823-E91E-4E13-93C3-D73326E53EA7}" dt="2022-02-10T17:31:18.874" v="198" actId="20577"/>
        <pc:sldMkLst>
          <pc:docMk/>
          <pc:sldMk cId="3233908800" sldId="278"/>
        </pc:sldMkLst>
        <pc:spChg chg="mod">
          <ac:chgData name="Ilaria Orlandi" userId="bce9bf5becb194fb" providerId="LiveId" clId="{4923F823-E91E-4E13-93C3-D73326E53EA7}" dt="2022-02-10T17:31:18.874" v="198" actId="20577"/>
          <ac:spMkLst>
            <pc:docMk/>
            <pc:sldMk cId="3233908800" sldId="278"/>
            <ac:spMk id="3" creationId="{014A4D06-2D10-4CCF-AF78-8D8788B0CE22}"/>
          </ac:spMkLst>
        </pc:spChg>
      </pc:sldChg>
      <pc:sldChg chg="modSp mod">
        <pc:chgData name="Ilaria Orlandi" userId="bce9bf5becb194fb" providerId="LiveId" clId="{4923F823-E91E-4E13-93C3-D73326E53EA7}" dt="2022-02-10T17:05:34.462" v="10" actId="14100"/>
        <pc:sldMkLst>
          <pc:docMk/>
          <pc:sldMk cId="130662334" sldId="283"/>
        </pc:sldMkLst>
        <pc:picChg chg="mod">
          <ac:chgData name="Ilaria Orlandi" userId="bce9bf5becb194fb" providerId="LiveId" clId="{4923F823-E91E-4E13-93C3-D73326E53EA7}" dt="2022-02-10T17:05:34.462" v="10" actId="14100"/>
          <ac:picMkLst>
            <pc:docMk/>
            <pc:sldMk cId="130662334" sldId="283"/>
            <ac:picMk id="5" creationId="{C3CC9FD0-DCF8-4F2A-AF7C-DEB00FB271C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2/10/2022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ia-figc.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FB0926-8C5A-4E89-A4D7-C2F1A89A0DCF}"/>
              </a:ext>
            </a:extLst>
          </p:cNvPr>
          <p:cNvSpPr>
            <a:spLocks noGrp="1"/>
          </p:cNvSpPr>
          <p:nvPr>
            <p:ph idx="1"/>
          </p:nvPr>
        </p:nvSpPr>
        <p:spPr>
          <a:xfrm>
            <a:off x="980763" y="949982"/>
            <a:ext cx="8946541" cy="4195481"/>
          </a:xfrm>
        </p:spPr>
        <p:txBody>
          <a:bodyPr/>
          <a:lstStyle/>
          <a:p>
            <a:pPr marL="0" indent="0" algn="ctr">
              <a:buNone/>
            </a:pPr>
            <a:r>
              <a:rPr lang="it-IT" sz="2400" b="1" dirty="0">
                <a:solidFill>
                  <a:srgbClr val="0070C0"/>
                </a:solidFill>
              </a:rPr>
              <a:t>Nuova E-mail osservatori (invio referti e comunicazioni): </a:t>
            </a:r>
          </a:p>
          <a:p>
            <a:pPr marL="0" indent="0" algn="ctr">
              <a:buNone/>
            </a:pPr>
            <a:endParaRPr lang="it-IT" dirty="0"/>
          </a:p>
          <a:p>
            <a:pPr marL="0" indent="0" algn="ctr">
              <a:buNone/>
            </a:pPr>
            <a:endParaRPr lang="it-IT" dirty="0"/>
          </a:p>
          <a:p>
            <a:pPr marL="0" indent="0" algn="ctr">
              <a:buNone/>
            </a:pPr>
            <a:r>
              <a:rPr lang="it-IT" sz="5400" b="1" i="1" dirty="0">
                <a:solidFill>
                  <a:srgbClr val="0070C0"/>
                </a:solidFill>
              </a:rPr>
              <a:t>osservatori@aiamatova.it</a:t>
            </a:r>
          </a:p>
        </p:txBody>
      </p:sp>
      <p:pic>
        <p:nvPicPr>
          <p:cNvPr id="4" name="Immagine 3">
            <a:extLst>
              <a:ext uri="{FF2B5EF4-FFF2-40B4-BE49-F238E27FC236}">
                <a16:creationId xmlns:a16="http://schemas.microsoft.com/office/drawing/2014/main" id="{869482A1-BAAC-4CB4-A2C9-618A8FA577A3}"/>
              </a:ext>
            </a:extLst>
          </p:cNvPr>
          <p:cNvPicPr>
            <a:picLocks noChangeAspect="1"/>
          </p:cNvPicPr>
          <p:nvPr/>
        </p:nvPicPr>
        <p:blipFill>
          <a:blip r:embed="rId3"/>
          <a:stretch>
            <a:fillRect/>
          </a:stretch>
        </p:blipFill>
        <p:spPr>
          <a:xfrm>
            <a:off x="3953768" y="3954553"/>
            <a:ext cx="2700762" cy="2700762"/>
          </a:xfrm>
          <a:prstGeom prst="rect">
            <a:avLst/>
          </a:prstGeom>
        </p:spPr>
      </p:pic>
    </p:spTree>
    <p:extLst>
      <p:ext uri="{BB962C8B-B14F-4D97-AF65-F5344CB8AC3E}">
        <p14:creationId xmlns:p14="http://schemas.microsoft.com/office/powerpoint/2010/main" val="20590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069FC-4A75-4A0D-9CDF-FF29CB22997B}"/>
              </a:ext>
            </a:extLst>
          </p:cNvPr>
          <p:cNvSpPr>
            <a:spLocks noGrp="1"/>
          </p:cNvSpPr>
          <p:nvPr>
            <p:ph type="title"/>
          </p:nvPr>
        </p:nvSpPr>
        <p:spPr>
          <a:xfrm>
            <a:off x="646111" y="452718"/>
            <a:ext cx="9404723" cy="713352"/>
          </a:xfrm>
        </p:spPr>
        <p:txBody>
          <a:bodyPr/>
          <a:lstStyle/>
          <a:p>
            <a:pPr algn="ctr"/>
            <a:r>
              <a:rPr lang="it-IT" b="1" dirty="0">
                <a:solidFill>
                  <a:srgbClr val="FFFF00"/>
                </a:solidFill>
              </a:rPr>
              <a:t>DATI DELLA GARA</a:t>
            </a:r>
          </a:p>
        </p:txBody>
      </p:sp>
      <p:pic>
        <p:nvPicPr>
          <p:cNvPr id="5" name="Segnaposto contenuto 4">
            <a:extLst>
              <a:ext uri="{FF2B5EF4-FFF2-40B4-BE49-F238E27FC236}">
                <a16:creationId xmlns:a16="http://schemas.microsoft.com/office/drawing/2014/main" id="{E8F19A56-3239-474C-8543-3C0F3424EDE0}"/>
              </a:ext>
            </a:extLst>
          </p:cNvPr>
          <p:cNvPicPr>
            <a:picLocks noGrp="1" noChangeAspect="1"/>
          </p:cNvPicPr>
          <p:nvPr>
            <p:ph idx="1"/>
          </p:nvPr>
        </p:nvPicPr>
        <p:blipFill>
          <a:blip r:embed="rId2"/>
          <a:stretch>
            <a:fillRect/>
          </a:stretch>
        </p:blipFill>
        <p:spPr>
          <a:xfrm>
            <a:off x="690981" y="1166070"/>
            <a:ext cx="9404723" cy="5082330"/>
          </a:xfrm>
        </p:spPr>
      </p:pic>
      <p:pic>
        <p:nvPicPr>
          <p:cNvPr id="14" name="Immagine 13">
            <a:extLst>
              <a:ext uri="{FF2B5EF4-FFF2-40B4-BE49-F238E27FC236}">
                <a16:creationId xmlns:a16="http://schemas.microsoft.com/office/drawing/2014/main" id="{1C80E1F0-DE0A-486A-9735-75A28B2CED53}"/>
              </a:ext>
            </a:extLst>
          </p:cNvPr>
          <p:cNvPicPr>
            <a:picLocks noChangeAspect="1"/>
          </p:cNvPicPr>
          <p:nvPr/>
        </p:nvPicPr>
        <p:blipFill>
          <a:blip r:embed="rId3"/>
          <a:stretch>
            <a:fillRect/>
          </a:stretch>
        </p:blipFill>
        <p:spPr>
          <a:xfrm>
            <a:off x="10395406" y="5126011"/>
            <a:ext cx="1635177" cy="1635177"/>
          </a:xfrm>
          <a:prstGeom prst="rect">
            <a:avLst/>
          </a:prstGeom>
        </p:spPr>
      </p:pic>
    </p:spTree>
    <p:extLst>
      <p:ext uri="{BB962C8B-B14F-4D97-AF65-F5344CB8AC3E}">
        <p14:creationId xmlns:p14="http://schemas.microsoft.com/office/powerpoint/2010/main" val="395057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E485E-CA9A-4F86-9B4D-DF83BF54D109}"/>
              </a:ext>
            </a:extLst>
          </p:cNvPr>
          <p:cNvSpPr>
            <a:spLocks noGrp="1"/>
          </p:cNvSpPr>
          <p:nvPr>
            <p:ph type="title"/>
          </p:nvPr>
        </p:nvSpPr>
        <p:spPr>
          <a:xfrm>
            <a:off x="646111" y="452718"/>
            <a:ext cx="9404723" cy="1174746"/>
          </a:xfrm>
        </p:spPr>
        <p:txBody>
          <a:bodyPr/>
          <a:lstStyle/>
          <a:p>
            <a:pPr algn="ctr"/>
            <a:r>
              <a:rPr lang="it-IT" b="1" dirty="0">
                <a:solidFill>
                  <a:srgbClr val="FFFF00"/>
                </a:solidFill>
              </a:rPr>
              <a:t>DIFFICOLTA’ GARA</a:t>
            </a:r>
          </a:p>
        </p:txBody>
      </p:sp>
      <p:pic>
        <p:nvPicPr>
          <p:cNvPr id="5" name="Segnaposto contenuto 4">
            <a:extLst>
              <a:ext uri="{FF2B5EF4-FFF2-40B4-BE49-F238E27FC236}">
                <a16:creationId xmlns:a16="http://schemas.microsoft.com/office/drawing/2014/main" id="{3C308AC8-F358-407D-8A29-2D7B84BEA6CB}"/>
              </a:ext>
            </a:extLst>
          </p:cNvPr>
          <p:cNvPicPr>
            <a:picLocks noGrp="1" noChangeAspect="1"/>
          </p:cNvPicPr>
          <p:nvPr>
            <p:ph idx="1"/>
          </p:nvPr>
        </p:nvPicPr>
        <p:blipFill>
          <a:blip r:embed="rId2"/>
          <a:stretch>
            <a:fillRect/>
          </a:stretch>
        </p:blipFill>
        <p:spPr>
          <a:xfrm>
            <a:off x="646111" y="2122415"/>
            <a:ext cx="9404723" cy="2080469"/>
          </a:xfrm>
        </p:spPr>
      </p:pic>
      <p:sp>
        <p:nvSpPr>
          <p:cNvPr id="3" name="CasellaDiTesto 2">
            <a:extLst>
              <a:ext uri="{FF2B5EF4-FFF2-40B4-BE49-F238E27FC236}">
                <a16:creationId xmlns:a16="http://schemas.microsoft.com/office/drawing/2014/main" id="{E055B79E-73E7-43C0-B959-DFD4394EF582}"/>
              </a:ext>
            </a:extLst>
          </p:cNvPr>
          <p:cNvSpPr txBox="1"/>
          <p:nvPr/>
        </p:nvSpPr>
        <p:spPr>
          <a:xfrm>
            <a:off x="2413417" y="1304298"/>
            <a:ext cx="5571344" cy="369332"/>
          </a:xfrm>
          <a:prstGeom prst="rect">
            <a:avLst/>
          </a:prstGeom>
          <a:noFill/>
        </p:spPr>
        <p:txBody>
          <a:bodyPr wrap="square" rtlCol="0">
            <a:spAutoFit/>
          </a:bodyPr>
          <a:lstStyle/>
          <a:p>
            <a:pPr algn="ctr"/>
            <a:r>
              <a:rPr lang="it-IT" b="1" dirty="0">
                <a:solidFill>
                  <a:srgbClr val="FFFF00"/>
                </a:solidFill>
              </a:rPr>
              <a:t>PRINCIPALI ERRORI ED IMPRECISIONI:</a:t>
            </a:r>
          </a:p>
        </p:txBody>
      </p:sp>
      <p:sp>
        <p:nvSpPr>
          <p:cNvPr id="4" name="CasellaDiTesto 3">
            <a:extLst>
              <a:ext uri="{FF2B5EF4-FFF2-40B4-BE49-F238E27FC236}">
                <a16:creationId xmlns:a16="http://schemas.microsoft.com/office/drawing/2014/main" id="{9BBAE538-BFD7-4A8A-9297-D4397883FF5C}"/>
              </a:ext>
            </a:extLst>
          </p:cNvPr>
          <p:cNvSpPr txBox="1"/>
          <p:nvPr/>
        </p:nvSpPr>
        <p:spPr>
          <a:xfrm>
            <a:off x="1346098" y="2690336"/>
            <a:ext cx="8004747" cy="1477328"/>
          </a:xfrm>
          <a:prstGeom prst="rect">
            <a:avLst/>
          </a:prstGeom>
          <a:noFill/>
        </p:spPr>
        <p:txBody>
          <a:bodyPr wrap="square" rtlCol="0">
            <a:spAutoFit/>
          </a:bodyPr>
          <a:lstStyle/>
          <a:p>
            <a:r>
              <a:rPr lang="it-IT" b="1" dirty="0">
                <a:solidFill>
                  <a:schemeClr val="bg1"/>
                </a:solidFill>
              </a:rPr>
              <a:t>Incoerenza tra voto assegnato all’arbitro nella relazione e valutazione dell’incidenza della prestazione:</a:t>
            </a:r>
          </a:p>
          <a:p>
            <a:r>
              <a:rPr lang="it-IT" b="1" dirty="0">
                <a:solidFill>
                  <a:schemeClr val="bg1"/>
                </a:solidFill>
              </a:rPr>
              <a:t>- Se il voto dato è 8.20 o 8.30 la valutazione dell’incidenza è </a:t>
            </a:r>
            <a:r>
              <a:rPr lang="it-IT" b="1" dirty="0">
                <a:solidFill>
                  <a:schemeClr val="bg1"/>
                </a:solidFill>
                <a:highlight>
                  <a:srgbClr val="FF0000"/>
                </a:highlight>
              </a:rPr>
              <a:t>NEGATIVA</a:t>
            </a:r>
          </a:p>
          <a:p>
            <a:r>
              <a:rPr lang="it-IT" b="1" dirty="0">
                <a:solidFill>
                  <a:schemeClr val="bg1"/>
                </a:solidFill>
              </a:rPr>
              <a:t>- Con voto assegnato 8.40 l’incidenza è NESSUNA</a:t>
            </a:r>
          </a:p>
          <a:p>
            <a:r>
              <a:rPr lang="it-IT" b="1" dirty="0">
                <a:solidFill>
                  <a:schemeClr val="bg1"/>
                </a:solidFill>
              </a:rPr>
              <a:t>- Da 8.50 in su l’incidenza è </a:t>
            </a:r>
            <a:r>
              <a:rPr lang="it-IT" b="1" dirty="0">
                <a:solidFill>
                  <a:schemeClr val="bg1"/>
                </a:solidFill>
                <a:highlight>
                  <a:srgbClr val="00FF00"/>
                </a:highlight>
              </a:rPr>
              <a:t>POSITIVA</a:t>
            </a:r>
          </a:p>
        </p:txBody>
      </p:sp>
      <p:sp>
        <p:nvSpPr>
          <p:cNvPr id="6" name="CasellaDiTesto 5">
            <a:extLst>
              <a:ext uri="{FF2B5EF4-FFF2-40B4-BE49-F238E27FC236}">
                <a16:creationId xmlns:a16="http://schemas.microsoft.com/office/drawing/2014/main" id="{CE3B0EB4-53EA-43C1-A866-F84DE9F929C9}"/>
              </a:ext>
            </a:extLst>
          </p:cNvPr>
          <p:cNvSpPr txBox="1"/>
          <p:nvPr/>
        </p:nvSpPr>
        <p:spPr>
          <a:xfrm>
            <a:off x="1068779" y="4373957"/>
            <a:ext cx="8559383" cy="2031325"/>
          </a:xfrm>
          <a:prstGeom prst="rect">
            <a:avLst/>
          </a:prstGeom>
          <a:noFill/>
        </p:spPr>
        <p:txBody>
          <a:bodyPr wrap="square" rtlCol="0">
            <a:spAutoFit/>
          </a:bodyPr>
          <a:lstStyle/>
          <a:p>
            <a:pPr algn="ctr"/>
            <a:r>
              <a:rPr lang="it-IT" b="1" dirty="0">
                <a:solidFill>
                  <a:schemeClr val="bg1"/>
                </a:solidFill>
                <a:highlight>
                  <a:srgbClr val="FFFF00"/>
                </a:highlight>
              </a:rPr>
              <a:t>Le informazioni su condizioni climatiche e stato del terreno del gioco non sono significative e quindi non vanno riportate dando loro troppa evidenza, a meno che non siano importanti per rafforzare concetti o valutazioni scritte in seguito (ad esempio: se il clima è rigido o con pioggia battente per tutta la durata della gara oppure il terreno di gioco è allentato o pesante la prestazione atletica dell’arbitro può risultare condizionata da fattori climatici esterni decisivi)</a:t>
            </a:r>
          </a:p>
        </p:txBody>
      </p:sp>
      <p:pic>
        <p:nvPicPr>
          <p:cNvPr id="8" name="Immagine 7">
            <a:extLst>
              <a:ext uri="{FF2B5EF4-FFF2-40B4-BE49-F238E27FC236}">
                <a16:creationId xmlns:a16="http://schemas.microsoft.com/office/drawing/2014/main" id="{335AA1C5-FAE2-4244-8C23-9E84A5475644}"/>
              </a:ext>
            </a:extLst>
          </p:cNvPr>
          <p:cNvPicPr>
            <a:picLocks noChangeAspect="1"/>
          </p:cNvPicPr>
          <p:nvPr/>
        </p:nvPicPr>
        <p:blipFill>
          <a:blip r:embed="rId3"/>
          <a:stretch>
            <a:fillRect/>
          </a:stretch>
        </p:blipFill>
        <p:spPr>
          <a:xfrm>
            <a:off x="10175144" y="4931605"/>
            <a:ext cx="2031326" cy="2031326"/>
          </a:xfrm>
          <a:prstGeom prst="rect">
            <a:avLst/>
          </a:prstGeom>
        </p:spPr>
      </p:pic>
    </p:spTree>
    <p:extLst>
      <p:ext uri="{BB962C8B-B14F-4D97-AF65-F5344CB8AC3E}">
        <p14:creationId xmlns:p14="http://schemas.microsoft.com/office/powerpoint/2010/main" val="21715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E485E-CA9A-4F86-9B4D-DF83BF54D109}"/>
              </a:ext>
            </a:extLst>
          </p:cNvPr>
          <p:cNvSpPr>
            <a:spLocks noGrp="1"/>
          </p:cNvSpPr>
          <p:nvPr>
            <p:ph type="title"/>
          </p:nvPr>
        </p:nvSpPr>
        <p:spPr>
          <a:xfrm>
            <a:off x="646111" y="452718"/>
            <a:ext cx="9404723" cy="1174746"/>
          </a:xfrm>
        </p:spPr>
        <p:txBody>
          <a:bodyPr/>
          <a:lstStyle/>
          <a:p>
            <a:pPr algn="ctr"/>
            <a:r>
              <a:rPr lang="it-IT" b="1" dirty="0">
                <a:solidFill>
                  <a:srgbClr val="FFFF00"/>
                </a:solidFill>
              </a:rPr>
              <a:t>DIFFICOLTA’ GARA</a:t>
            </a:r>
          </a:p>
        </p:txBody>
      </p:sp>
      <p:pic>
        <p:nvPicPr>
          <p:cNvPr id="5" name="Segnaposto contenuto 4">
            <a:extLst>
              <a:ext uri="{FF2B5EF4-FFF2-40B4-BE49-F238E27FC236}">
                <a16:creationId xmlns:a16="http://schemas.microsoft.com/office/drawing/2014/main" id="{3C308AC8-F358-407D-8A29-2D7B84BEA6CB}"/>
              </a:ext>
            </a:extLst>
          </p:cNvPr>
          <p:cNvPicPr>
            <a:picLocks noGrp="1" noChangeAspect="1"/>
          </p:cNvPicPr>
          <p:nvPr>
            <p:ph idx="1"/>
          </p:nvPr>
        </p:nvPicPr>
        <p:blipFill>
          <a:blip r:embed="rId2"/>
          <a:stretch>
            <a:fillRect/>
          </a:stretch>
        </p:blipFill>
        <p:spPr>
          <a:xfrm>
            <a:off x="646111" y="2122415"/>
            <a:ext cx="9404723" cy="2080469"/>
          </a:xfrm>
        </p:spPr>
      </p:pic>
      <p:sp>
        <p:nvSpPr>
          <p:cNvPr id="3" name="CasellaDiTesto 2">
            <a:extLst>
              <a:ext uri="{FF2B5EF4-FFF2-40B4-BE49-F238E27FC236}">
                <a16:creationId xmlns:a16="http://schemas.microsoft.com/office/drawing/2014/main" id="{E055B79E-73E7-43C0-B959-DFD4394EF582}"/>
              </a:ext>
            </a:extLst>
          </p:cNvPr>
          <p:cNvSpPr txBox="1"/>
          <p:nvPr/>
        </p:nvSpPr>
        <p:spPr>
          <a:xfrm>
            <a:off x="2413417" y="1304298"/>
            <a:ext cx="5571344" cy="369332"/>
          </a:xfrm>
          <a:prstGeom prst="rect">
            <a:avLst/>
          </a:prstGeom>
          <a:noFill/>
        </p:spPr>
        <p:txBody>
          <a:bodyPr wrap="square" rtlCol="0">
            <a:spAutoFit/>
          </a:bodyPr>
          <a:lstStyle/>
          <a:p>
            <a:pPr algn="ctr"/>
            <a:r>
              <a:rPr lang="it-IT" b="1" dirty="0">
                <a:solidFill>
                  <a:srgbClr val="FFFF00"/>
                </a:solidFill>
              </a:rPr>
              <a:t>COME COMPILARE IL RIQUADRO:</a:t>
            </a:r>
          </a:p>
        </p:txBody>
      </p:sp>
      <p:sp>
        <p:nvSpPr>
          <p:cNvPr id="4" name="CasellaDiTesto 3">
            <a:extLst>
              <a:ext uri="{FF2B5EF4-FFF2-40B4-BE49-F238E27FC236}">
                <a16:creationId xmlns:a16="http://schemas.microsoft.com/office/drawing/2014/main" id="{9BBAE538-BFD7-4A8A-9297-D4397883FF5C}"/>
              </a:ext>
            </a:extLst>
          </p:cNvPr>
          <p:cNvSpPr txBox="1"/>
          <p:nvPr/>
        </p:nvSpPr>
        <p:spPr>
          <a:xfrm>
            <a:off x="1346098" y="2690336"/>
            <a:ext cx="8004747" cy="1754326"/>
          </a:xfrm>
          <a:prstGeom prst="rect">
            <a:avLst/>
          </a:prstGeom>
          <a:noFill/>
        </p:spPr>
        <p:txBody>
          <a:bodyPr wrap="square" rtlCol="0">
            <a:spAutoFit/>
          </a:bodyPr>
          <a:lstStyle/>
          <a:p>
            <a:pPr marL="342900" indent="-342900">
              <a:buAutoNum type="arabicParenR"/>
            </a:pPr>
            <a:r>
              <a:rPr lang="it-IT" b="1" dirty="0">
                <a:solidFill>
                  <a:schemeClr val="bg1"/>
                </a:solidFill>
              </a:rPr>
              <a:t>Inserire la difficoltà della gara e l’incidenza della prestazione arbitrale, rispettando i criteri visti prima</a:t>
            </a:r>
          </a:p>
          <a:p>
            <a:pPr marL="342900" indent="-342900">
              <a:buAutoNum type="arabicParenR"/>
            </a:pPr>
            <a:r>
              <a:rPr lang="it-IT" b="1" dirty="0">
                <a:solidFill>
                  <a:schemeClr val="bg1"/>
                </a:solidFill>
              </a:rPr>
              <a:t>Descrivere in modo esaustivo le difficoltà presentate della gara, riportando SEMPRE alla fine il tipo di incidenza riportato nel menù a tendina</a:t>
            </a:r>
          </a:p>
          <a:p>
            <a:pPr marL="342900" indent="-342900">
              <a:buAutoNum type="arabicParenR"/>
            </a:pPr>
            <a:endParaRPr lang="it-IT" b="1" dirty="0">
              <a:solidFill>
                <a:schemeClr val="bg1"/>
              </a:solidFill>
            </a:endParaRPr>
          </a:p>
        </p:txBody>
      </p:sp>
      <p:pic>
        <p:nvPicPr>
          <p:cNvPr id="6" name="Immagine 5">
            <a:extLst>
              <a:ext uri="{FF2B5EF4-FFF2-40B4-BE49-F238E27FC236}">
                <a16:creationId xmlns:a16="http://schemas.microsoft.com/office/drawing/2014/main" id="{2F3E0C3F-7112-4217-89F8-E31AB3DDA610}"/>
              </a:ext>
            </a:extLst>
          </p:cNvPr>
          <p:cNvPicPr>
            <a:picLocks noChangeAspect="1"/>
          </p:cNvPicPr>
          <p:nvPr/>
        </p:nvPicPr>
        <p:blipFill>
          <a:blip r:embed="rId3"/>
          <a:stretch>
            <a:fillRect/>
          </a:stretch>
        </p:blipFill>
        <p:spPr>
          <a:xfrm>
            <a:off x="0" y="25019"/>
            <a:ext cx="2030144" cy="2030144"/>
          </a:xfrm>
          <a:prstGeom prst="rect">
            <a:avLst/>
          </a:prstGeom>
        </p:spPr>
      </p:pic>
    </p:spTree>
    <p:extLst>
      <p:ext uri="{BB962C8B-B14F-4D97-AF65-F5344CB8AC3E}">
        <p14:creationId xmlns:p14="http://schemas.microsoft.com/office/powerpoint/2010/main" val="23798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E485E-CA9A-4F86-9B4D-DF83BF54D109}"/>
              </a:ext>
            </a:extLst>
          </p:cNvPr>
          <p:cNvSpPr>
            <a:spLocks noGrp="1"/>
          </p:cNvSpPr>
          <p:nvPr>
            <p:ph type="title"/>
          </p:nvPr>
        </p:nvSpPr>
        <p:spPr>
          <a:xfrm>
            <a:off x="646111" y="452718"/>
            <a:ext cx="9404723" cy="1174746"/>
          </a:xfrm>
        </p:spPr>
        <p:txBody>
          <a:bodyPr/>
          <a:lstStyle/>
          <a:p>
            <a:pPr algn="ctr"/>
            <a:r>
              <a:rPr lang="it-IT" b="1" dirty="0">
                <a:solidFill>
                  <a:srgbClr val="FFFF00"/>
                </a:solidFill>
              </a:rPr>
              <a:t>DIFFICOLTA’ GARA</a:t>
            </a:r>
          </a:p>
        </p:txBody>
      </p:sp>
      <p:sp>
        <p:nvSpPr>
          <p:cNvPr id="3" name="CasellaDiTesto 2">
            <a:extLst>
              <a:ext uri="{FF2B5EF4-FFF2-40B4-BE49-F238E27FC236}">
                <a16:creationId xmlns:a16="http://schemas.microsoft.com/office/drawing/2014/main" id="{E055B79E-73E7-43C0-B959-DFD4394EF582}"/>
              </a:ext>
            </a:extLst>
          </p:cNvPr>
          <p:cNvSpPr txBox="1"/>
          <p:nvPr/>
        </p:nvSpPr>
        <p:spPr>
          <a:xfrm>
            <a:off x="3254817" y="1367928"/>
            <a:ext cx="5571344" cy="369332"/>
          </a:xfrm>
          <a:prstGeom prst="rect">
            <a:avLst/>
          </a:prstGeom>
          <a:noFill/>
        </p:spPr>
        <p:txBody>
          <a:bodyPr wrap="square" rtlCol="0">
            <a:spAutoFit/>
          </a:bodyPr>
          <a:lstStyle/>
          <a:p>
            <a:pPr algn="ctr"/>
            <a:r>
              <a:rPr lang="it-IT" b="1" dirty="0">
                <a:solidFill>
                  <a:srgbClr val="FFFF00"/>
                </a:solidFill>
              </a:rPr>
              <a:t>ESEMPIO D’ERRORE:</a:t>
            </a:r>
          </a:p>
        </p:txBody>
      </p:sp>
      <p:pic>
        <p:nvPicPr>
          <p:cNvPr id="6" name="Immagine 5">
            <a:extLst>
              <a:ext uri="{FF2B5EF4-FFF2-40B4-BE49-F238E27FC236}">
                <a16:creationId xmlns:a16="http://schemas.microsoft.com/office/drawing/2014/main" id="{2F3E0C3F-7112-4217-89F8-E31AB3DDA610}"/>
              </a:ext>
            </a:extLst>
          </p:cNvPr>
          <p:cNvPicPr>
            <a:picLocks noChangeAspect="1"/>
          </p:cNvPicPr>
          <p:nvPr/>
        </p:nvPicPr>
        <p:blipFill>
          <a:blip r:embed="rId2"/>
          <a:stretch>
            <a:fillRect/>
          </a:stretch>
        </p:blipFill>
        <p:spPr>
          <a:xfrm>
            <a:off x="0" y="25019"/>
            <a:ext cx="2030144" cy="2030144"/>
          </a:xfrm>
          <a:prstGeom prst="rect">
            <a:avLst/>
          </a:prstGeom>
        </p:spPr>
      </p:pic>
      <p:sp>
        <p:nvSpPr>
          <p:cNvPr id="10" name="CasellaDiTesto 9">
            <a:extLst>
              <a:ext uri="{FF2B5EF4-FFF2-40B4-BE49-F238E27FC236}">
                <a16:creationId xmlns:a16="http://schemas.microsoft.com/office/drawing/2014/main" id="{93AD199B-1B98-4E65-9696-3AA8DE01C117}"/>
              </a:ext>
            </a:extLst>
          </p:cNvPr>
          <p:cNvSpPr txBox="1"/>
          <p:nvPr/>
        </p:nvSpPr>
        <p:spPr>
          <a:xfrm>
            <a:off x="389743" y="4754114"/>
            <a:ext cx="11272603" cy="369332"/>
          </a:xfrm>
          <a:prstGeom prst="rect">
            <a:avLst/>
          </a:prstGeom>
          <a:noFill/>
        </p:spPr>
        <p:txBody>
          <a:bodyPr wrap="square" rtlCol="0">
            <a:spAutoFit/>
          </a:bodyPr>
          <a:lstStyle/>
          <a:p>
            <a:pPr algn="ctr"/>
            <a:r>
              <a:rPr lang="it-IT" b="1" dirty="0">
                <a:solidFill>
                  <a:srgbClr val="FFFF00"/>
                </a:solidFill>
              </a:rPr>
              <a:t>COMMENTO:</a:t>
            </a:r>
          </a:p>
        </p:txBody>
      </p:sp>
      <p:sp>
        <p:nvSpPr>
          <p:cNvPr id="11" name="CasellaDiTesto 10">
            <a:extLst>
              <a:ext uri="{FF2B5EF4-FFF2-40B4-BE49-F238E27FC236}">
                <a16:creationId xmlns:a16="http://schemas.microsoft.com/office/drawing/2014/main" id="{81B5713E-81D4-417B-9D6C-5427E4EE7376}"/>
              </a:ext>
            </a:extLst>
          </p:cNvPr>
          <p:cNvSpPr txBox="1"/>
          <p:nvPr/>
        </p:nvSpPr>
        <p:spPr>
          <a:xfrm>
            <a:off x="389744" y="5366479"/>
            <a:ext cx="11272603" cy="830997"/>
          </a:xfrm>
          <a:prstGeom prst="rect">
            <a:avLst/>
          </a:prstGeom>
          <a:noFill/>
        </p:spPr>
        <p:txBody>
          <a:bodyPr wrap="square" rtlCol="0">
            <a:spAutoFit/>
          </a:bodyPr>
          <a:lstStyle/>
          <a:p>
            <a:r>
              <a:rPr lang="it-IT" sz="2400" b="1" dirty="0"/>
              <a:t>informazioni scarne e/o assenti; chi legge non capisce che tipo di gara si sia trovato ad affrontare il collega, nella sua interezza dei 90 minuti.</a:t>
            </a:r>
          </a:p>
        </p:txBody>
      </p:sp>
      <p:pic>
        <p:nvPicPr>
          <p:cNvPr id="4" name="Immagine 3">
            <a:extLst>
              <a:ext uri="{FF2B5EF4-FFF2-40B4-BE49-F238E27FC236}">
                <a16:creationId xmlns:a16="http://schemas.microsoft.com/office/drawing/2014/main" id="{89041B6E-97E3-44E0-AF4A-54797C27348B}"/>
              </a:ext>
            </a:extLst>
          </p:cNvPr>
          <p:cNvPicPr>
            <a:picLocks noChangeAspect="1"/>
          </p:cNvPicPr>
          <p:nvPr/>
        </p:nvPicPr>
        <p:blipFill>
          <a:blip r:embed="rId3"/>
          <a:stretch>
            <a:fillRect/>
          </a:stretch>
        </p:blipFill>
        <p:spPr>
          <a:xfrm>
            <a:off x="1392528" y="2389542"/>
            <a:ext cx="9406943" cy="2078916"/>
          </a:xfrm>
          <a:prstGeom prst="rect">
            <a:avLst/>
          </a:prstGeom>
        </p:spPr>
      </p:pic>
      <p:sp>
        <p:nvSpPr>
          <p:cNvPr id="5" name="CasellaDiTesto 4">
            <a:extLst>
              <a:ext uri="{FF2B5EF4-FFF2-40B4-BE49-F238E27FC236}">
                <a16:creationId xmlns:a16="http://schemas.microsoft.com/office/drawing/2014/main" id="{617B6B13-F468-4C82-8ADB-4D57F258D25C}"/>
              </a:ext>
            </a:extLst>
          </p:cNvPr>
          <p:cNvSpPr txBox="1"/>
          <p:nvPr/>
        </p:nvSpPr>
        <p:spPr>
          <a:xfrm>
            <a:off x="1707822" y="2817241"/>
            <a:ext cx="8776354" cy="523220"/>
          </a:xfrm>
          <a:prstGeom prst="rect">
            <a:avLst/>
          </a:prstGeom>
          <a:noFill/>
        </p:spPr>
        <p:txBody>
          <a:bodyPr wrap="square" rtlCol="0">
            <a:spAutoFit/>
          </a:bodyPr>
          <a:lstStyle/>
          <a:p>
            <a:r>
              <a:rPr lang="it-IT" sz="1400" dirty="0">
                <a:solidFill>
                  <a:schemeClr val="bg1"/>
                </a:solidFill>
                <a:latin typeface="Arial Nova" panose="020B0504020202020204" pitchFamily="34" charset="0"/>
              </a:rPr>
              <a:t>GARA MOLTO COMBATTUTA FINO ALLA FINE, CON SANO AGONISMO DA ENTRAMBE LE SQUADRE.</a:t>
            </a:r>
          </a:p>
          <a:p>
            <a:r>
              <a:rPr lang="it-IT" sz="1400" dirty="0">
                <a:solidFill>
                  <a:schemeClr val="bg1"/>
                </a:solidFill>
                <a:latin typeface="Arial Nova" panose="020B0504020202020204" pitchFamily="34" charset="0"/>
              </a:rPr>
              <a:t>IL COLLEGA HA INFLUITO POSITIVAMENTE SUL REGOLARE ANDAMENTO DELLA GARA.</a:t>
            </a:r>
          </a:p>
        </p:txBody>
      </p:sp>
      <p:sp>
        <p:nvSpPr>
          <p:cNvPr id="7" name="CasellaDiTesto 6">
            <a:extLst>
              <a:ext uri="{FF2B5EF4-FFF2-40B4-BE49-F238E27FC236}">
                <a16:creationId xmlns:a16="http://schemas.microsoft.com/office/drawing/2014/main" id="{66CE1C10-EC2E-4AD9-A231-B4F27B48253D}"/>
              </a:ext>
            </a:extLst>
          </p:cNvPr>
          <p:cNvSpPr txBox="1"/>
          <p:nvPr/>
        </p:nvSpPr>
        <p:spPr>
          <a:xfrm>
            <a:off x="1707822" y="2813151"/>
            <a:ext cx="8776354" cy="523220"/>
          </a:xfrm>
          <a:prstGeom prst="rect">
            <a:avLst/>
          </a:prstGeom>
          <a:noFill/>
        </p:spPr>
        <p:txBody>
          <a:bodyPr wrap="square" rtlCol="0">
            <a:spAutoFit/>
          </a:bodyPr>
          <a:lstStyle/>
          <a:p>
            <a:r>
              <a:rPr lang="it-IT" sz="1400" dirty="0">
                <a:solidFill>
                  <a:schemeClr val="bg1"/>
                </a:solidFill>
                <a:highlight>
                  <a:srgbClr val="FF0000"/>
                </a:highlight>
                <a:latin typeface="Arial Nova" panose="020B0504020202020204" pitchFamily="34" charset="0"/>
              </a:rPr>
              <a:t>GARA MOLTO COMBATTUTA FINO ALLA FINE, CON SANO AGONISMO DA ENTRAMBE LE SQUADRE.</a:t>
            </a:r>
          </a:p>
          <a:p>
            <a:r>
              <a:rPr lang="it-IT" sz="1400" dirty="0">
                <a:solidFill>
                  <a:schemeClr val="bg1"/>
                </a:solidFill>
                <a:highlight>
                  <a:srgbClr val="FF0000"/>
                </a:highlight>
                <a:latin typeface="Arial Nova" panose="020B0504020202020204" pitchFamily="34" charset="0"/>
              </a:rPr>
              <a:t>IL COLLEGA HA INFLUITO POSITIVAMENTE SUL REGOLARE ANDAMENTO DELLA GARA.</a:t>
            </a:r>
          </a:p>
        </p:txBody>
      </p:sp>
    </p:spTree>
    <p:extLst>
      <p:ext uri="{BB962C8B-B14F-4D97-AF65-F5344CB8AC3E}">
        <p14:creationId xmlns:p14="http://schemas.microsoft.com/office/powerpoint/2010/main" val="40379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E485E-CA9A-4F86-9B4D-DF83BF54D109}"/>
              </a:ext>
            </a:extLst>
          </p:cNvPr>
          <p:cNvSpPr>
            <a:spLocks noGrp="1"/>
          </p:cNvSpPr>
          <p:nvPr>
            <p:ph type="title"/>
          </p:nvPr>
        </p:nvSpPr>
        <p:spPr>
          <a:xfrm>
            <a:off x="646111" y="452718"/>
            <a:ext cx="9404723" cy="1174746"/>
          </a:xfrm>
        </p:spPr>
        <p:txBody>
          <a:bodyPr/>
          <a:lstStyle/>
          <a:p>
            <a:pPr algn="ctr"/>
            <a:r>
              <a:rPr lang="it-IT" b="1" dirty="0">
                <a:solidFill>
                  <a:srgbClr val="FFFF00"/>
                </a:solidFill>
              </a:rPr>
              <a:t>DIFFICOLTA’ GARA</a:t>
            </a:r>
          </a:p>
        </p:txBody>
      </p:sp>
      <p:pic>
        <p:nvPicPr>
          <p:cNvPr id="5" name="Segnaposto contenuto 4">
            <a:extLst>
              <a:ext uri="{FF2B5EF4-FFF2-40B4-BE49-F238E27FC236}">
                <a16:creationId xmlns:a16="http://schemas.microsoft.com/office/drawing/2014/main" id="{3C308AC8-F358-407D-8A29-2D7B84BEA6CB}"/>
              </a:ext>
            </a:extLst>
          </p:cNvPr>
          <p:cNvPicPr>
            <a:picLocks noGrp="1" noChangeAspect="1"/>
          </p:cNvPicPr>
          <p:nvPr>
            <p:ph idx="1"/>
          </p:nvPr>
        </p:nvPicPr>
        <p:blipFill>
          <a:blip r:embed="rId2"/>
          <a:stretch>
            <a:fillRect/>
          </a:stretch>
        </p:blipFill>
        <p:spPr>
          <a:xfrm>
            <a:off x="646111" y="2122415"/>
            <a:ext cx="9404723" cy="2080469"/>
          </a:xfrm>
        </p:spPr>
      </p:pic>
      <p:sp>
        <p:nvSpPr>
          <p:cNvPr id="3" name="CasellaDiTesto 2">
            <a:extLst>
              <a:ext uri="{FF2B5EF4-FFF2-40B4-BE49-F238E27FC236}">
                <a16:creationId xmlns:a16="http://schemas.microsoft.com/office/drawing/2014/main" id="{E055B79E-73E7-43C0-B959-DFD4394EF582}"/>
              </a:ext>
            </a:extLst>
          </p:cNvPr>
          <p:cNvSpPr txBox="1"/>
          <p:nvPr/>
        </p:nvSpPr>
        <p:spPr>
          <a:xfrm>
            <a:off x="2413417" y="1304298"/>
            <a:ext cx="5571344" cy="369332"/>
          </a:xfrm>
          <a:prstGeom prst="rect">
            <a:avLst/>
          </a:prstGeom>
          <a:noFill/>
        </p:spPr>
        <p:txBody>
          <a:bodyPr wrap="square" rtlCol="0">
            <a:spAutoFit/>
          </a:bodyPr>
          <a:lstStyle/>
          <a:p>
            <a:pPr algn="ctr"/>
            <a:r>
              <a:rPr lang="it-IT" b="1" dirty="0">
                <a:solidFill>
                  <a:srgbClr val="FFFF00"/>
                </a:solidFill>
              </a:rPr>
              <a:t>ESEMPIO DI COMPILAZIONE CORRETTA:</a:t>
            </a:r>
          </a:p>
        </p:txBody>
      </p:sp>
      <p:sp>
        <p:nvSpPr>
          <p:cNvPr id="4" name="CasellaDiTesto 3">
            <a:extLst>
              <a:ext uri="{FF2B5EF4-FFF2-40B4-BE49-F238E27FC236}">
                <a16:creationId xmlns:a16="http://schemas.microsoft.com/office/drawing/2014/main" id="{9BBAE538-BFD7-4A8A-9297-D4397883FF5C}"/>
              </a:ext>
            </a:extLst>
          </p:cNvPr>
          <p:cNvSpPr txBox="1"/>
          <p:nvPr/>
        </p:nvSpPr>
        <p:spPr>
          <a:xfrm>
            <a:off x="959370" y="2690336"/>
            <a:ext cx="8754256" cy="1569660"/>
          </a:xfrm>
          <a:prstGeom prst="rect">
            <a:avLst/>
          </a:prstGeom>
          <a:noFill/>
        </p:spPr>
        <p:txBody>
          <a:bodyPr wrap="square" rtlCol="0">
            <a:spAutoFit/>
          </a:bodyPr>
          <a:lstStyle/>
          <a:p>
            <a:r>
              <a:rPr lang="it-IT" sz="1600" b="1" dirty="0">
                <a:solidFill>
                  <a:schemeClr val="bg1"/>
                </a:solidFill>
                <a:latin typeface="Arial Nova" panose="020B0604020202020204" pitchFamily="34" charset="0"/>
              </a:rPr>
              <a:t>Gara disputata su un terreno di gioco in condizioni più che accettabili nonostante la giornata piovosa. L'incontro è stato giocato da entrambe le formazioni con buon ritmo ed un livello agonistico medio. La compagine di casa ha avuto una leggera prevalenza nel possesso del pallone ma non ha sufficientemente concretizzato. I frequenti contatti fisici non hanno impedito al collega di applicare una soglia d'intervento elevata e ha gestito con personalità la gara, incidendo positivamente sull’andamento della stessa. </a:t>
            </a:r>
          </a:p>
        </p:txBody>
      </p:sp>
      <p:pic>
        <p:nvPicPr>
          <p:cNvPr id="6" name="Immagine 5">
            <a:extLst>
              <a:ext uri="{FF2B5EF4-FFF2-40B4-BE49-F238E27FC236}">
                <a16:creationId xmlns:a16="http://schemas.microsoft.com/office/drawing/2014/main" id="{2F3E0C3F-7112-4217-89F8-E31AB3DDA610}"/>
              </a:ext>
            </a:extLst>
          </p:cNvPr>
          <p:cNvPicPr>
            <a:picLocks noChangeAspect="1"/>
          </p:cNvPicPr>
          <p:nvPr/>
        </p:nvPicPr>
        <p:blipFill>
          <a:blip r:embed="rId3"/>
          <a:stretch>
            <a:fillRect/>
          </a:stretch>
        </p:blipFill>
        <p:spPr>
          <a:xfrm>
            <a:off x="0" y="25019"/>
            <a:ext cx="2030144" cy="2030144"/>
          </a:xfrm>
          <a:prstGeom prst="rect">
            <a:avLst/>
          </a:prstGeom>
        </p:spPr>
      </p:pic>
      <p:sp>
        <p:nvSpPr>
          <p:cNvPr id="7" name="CasellaDiTesto 6">
            <a:extLst>
              <a:ext uri="{FF2B5EF4-FFF2-40B4-BE49-F238E27FC236}">
                <a16:creationId xmlns:a16="http://schemas.microsoft.com/office/drawing/2014/main" id="{B233027B-4165-42AD-96ED-7384F30D2228}"/>
              </a:ext>
            </a:extLst>
          </p:cNvPr>
          <p:cNvSpPr txBox="1"/>
          <p:nvPr/>
        </p:nvSpPr>
        <p:spPr>
          <a:xfrm>
            <a:off x="8679305" y="2158166"/>
            <a:ext cx="1034321" cy="307777"/>
          </a:xfrm>
          <a:prstGeom prst="rect">
            <a:avLst/>
          </a:prstGeom>
          <a:noFill/>
        </p:spPr>
        <p:txBody>
          <a:bodyPr wrap="square" rtlCol="0">
            <a:spAutoFit/>
          </a:bodyPr>
          <a:lstStyle/>
          <a:p>
            <a:r>
              <a:rPr lang="it-IT" sz="1400" b="1" dirty="0">
                <a:solidFill>
                  <a:schemeClr val="bg1"/>
                </a:solidFill>
                <a:latin typeface="Arial Nova" panose="020B0504020202020204" pitchFamily="34" charset="0"/>
              </a:rPr>
              <a:t>Positiva</a:t>
            </a:r>
          </a:p>
        </p:txBody>
      </p:sp>
    </p:spTree>
    <p:extLst>
      <p:ext uri="{BB962C8B-B14F-4D97-AF65-F5344CB8AC3E}">
        <p14:creationId xmlns:p14="http://schemas.microsoft.com/office/powerpoint/2010/main" val="36558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AD17F-6BAC-47CD-86F5-237175EEDA58}"/>
              </a:ext>
            </a:extLst>
          </p:cNvPr>
          <p:cNvSpPr>
            <a:spLocks noGrp="1"/>
          </p:cNvSpPr>
          <p:nvPr>
            <p:ph type="title"/>
          </p:nvPr>
        </p:nvSpPr>
        <p:spPr/>
        <p:txBody>
          <a:bodyPr/>
          <a:lstStyle/>
          <a:p>
            <a:pPr algn="ctr"/>
            <a:r>
              <a:rPr lang="it-IT" b="1" dirty="0">
                <a:solidFill>
                  <a:srgbClr val="FFFF00"/>
                </a:solidFill>
              </a:rPr>
              <a:t>TECNICO/DISCIPLINARE</a:t>
            </a:r>
            <a:br>
              <a:rPr lang="it-IT" b="1" dirty="0">
                <a:solidFill>
                  <a:srgbClr val="FFFF00"/>
                </a:solidFill>
              </a:rPr>
            </a:br>
            <a:r>
              <a:rPr lang="it-IT" sz="2800" b="1" dirty="0">
                <a:solidFill>
                  <a:srgbClr val="FFFF00"/>
                </a:solidFill>
              </a:rPr>
              <a:t>interpretazione ed applicazione delle regole</a:t>
            </a:r>
          </a:p>
        </p:txBody>
      </p:sp>
      <p:pic>
        <p:nvPicPr>
          <p:cNvPr id="5" name="Segnaposto contenuto 4">
            <a:extLst>
              <a:ext uri="{FF2B5EF4-FFF2-40B4-BE49-F238E27FC236}">
                <a16:creationId xmlns:a16="http://schemas.microsoft.com/office/drawing/2014/main" id="{ED751ECC-5B32-4590-893D-0306F105619A}"/>
              </a:ext>
            </a:extLst>
          </p:cNvPr>
          <p:cNvPicPr>
            <a:picLocks noGrp="1" noChangeAspect="1"/>
          </p:cNvPicPr>
          <p:nvPr>
            <p:ph idx="1"/>
          </p:nvPr>
        </p:nvPicPr>
        <p:blipFill>
          <a:blip r:embed="rId2"/>
          <a:stretch>
            <a:fillRect/>
          </a:stretch>
        </p:blipFill>
        <p:spPr>
          <a:xfrm>
            <a:off x="646111" y="2105638"/>
            <a:ext cx="9404723" cy="4299644"/>
          </a:xfrm>
        </p:spPr>
      </p:pic>
      <p:sp>
        <p:nvSpPr>
          <p:cNvPr id="3" name="CasellaDiTesto 2">
            <a:extLst>
              <a:ext uri="{FF2B5EF4-FFF2-40B4-BE49-F238E27FC236}">
                <a16:creationId xmlns:a16="http://schemas.microsoft.com/office/drawing/2014/main" id="{9B820EFE-FC9E-47C2-980A-84454550E56D}"/>
              </a:ext>
            </a:extLst>
          </p:cNvPr>
          <p:cNvSpPr txBox="1"/>
          <p:nvPr/>
        </p:nvSpPr>
        <p:spPr>
          <a:xfrm>
            <a:off x="2863121" y="1663908"/>
            <a:ext cx="5591331" cy="369332"/>
          </a:xfrm>
          <a:prstGeom prst="rect">
            <a:avLst/>
          </a:prstGeom>
          <a:noFill/>
        </p:spPr>
        <p:txBody>
          <a:bodyPr wrap="square" rtlCol="0">
            <a:spAutoFit/>
          </a:bodyPr>
          <a:lstStyle/>
          <a:p>
            <a:r>
              <a:rPr lang="it-IT" b="1" dirty="0">
                <a:solidFill>
                  <a:srgbClr val="FFFF00"/>
                </a:solidFill>
              </a:rPr>
              <a:t>PRINCIPALI ERRORI ED IMPRECISIONI:</a:t>
            </a:r>
          </a:p>
        </p:txBody>
      </p:sp>
      <p:sp>
        <p:nvSpPr>
          <p:cNvPr id="4" name="CasellaDiTesto 3">
            <a:extLst>
              <a:ext uri="{FF2B5EF4-FFF2-40B4-BE49-F238E27FC236}">
                <a16:creationId xmlns:a16="http://schemas.microsoft.com/office/drawing/2014/main" id="{B47EB7C7-0FC0-4294-953E-5486493E9818}"/>
              </a:ext>
            </a:extLst>
          </p:cNvPr>
          <p:cNvSpPr txBox="1"/>
          <p:nvPr/>
        </p:nvSpPr>
        <p:spPr>
          <a:xfrm>
            <a:off x="1034322" y="2908092"/>
            <a:ext cx="8619344" cy="1754326"/>
          </a:xfrm>
          <a:prstGeom prst="rect">
            <a:avLst/>
          </a:prstGeom>
          <a:noFill/>
        </p:spPr>
        <p:txBody>
          <a:bodyPr wrap="square" rtlCol="0">
            <a:spAutoFit/>
          </a:bodyPr>
          <a:lstStyle/>
          <a:p>
            <a:pPr marL="285750" indent="-285750">
              <a:buFontTx/>
              <a:buChar char="-"/>
            </a:pPr>
            <a:r>
              <a:rPr lang="it-IT" b="1" dirty="0">
                <a:solidFill>
                  <a:schemeClr val="bg1"/>
                </a:solidFill>
              </a:rPr>
              <a:t>Riportare in questo riquadro considerazioni e valutazioni non pertinenti o riguardanti altri riquadri</a:t>
            </a:r>
          </a:p>
          <a:p>
            <a:pPr marL="285750" indent="-285750">
              <a:buFontTx/>
              <a:buChar char="-"/>
            </a:pPr>
            <a:r>
              <a:rPr lang="it-IT" b="1" dirty="0">
                <a:solidFill>
                  <a:schemeClr val="bg1"/>
                </a:solidFill>
              </a:rPr>
              <a:t>Utilizzo solo parziale o del tutto assente delle righe sottostanti per riportare episodi che rafforzino le valutazioni espresse qui</a:t>
            </a:r>
          </a:p>
          <a:p>
            <a:endParaRPr lang="it-IT" b="1" dirty="0">
              <a:solidFill>
                <a:schemeClr val="bg1"/>
              </a:solidFill>
            </a:endParaRPr>
          </a:p>
          <a:p>
            <a:pPr marL="285750" indent="-285750">
              <a:buFontTx/>
              <a:buChar char="-"/>
            </a:pPr>
            <a:endParaRPr lang="it-IT" dirty="0">
              <a:solidFill>
                <a:schemeClr val="bg1"/>
              </a:solidFill>
            </a:endParaRPr>
          </a:p>
        </p:txBody>
      </p:sp>
      <p:sp>
        <p:nvSpPr>
          <p:cNvPr id="6" name="CasellaDiTesto 5">
            <a:extLst>
              <a:ext uri="{FF2B5EF4-FFF2-40B4-BE49-F238E27FC236}">
                <a16:creationId xmlns:a16="http://schemas.microsoft.com/office/drawing/2014/main" id="{75946707-8F4D-44D4-A5F7-F6E421CCE0A3}"/>
              </a:ext>
            </a:extLst>
          </p:cNvPr>
          <p:cNvSpPr txBox="1"/>
          <p:nvPr/>
        </p:nvSpPr>
        <p:spPr>
          <a:xfrm>
            <a:off x="1633928" y="5381469"/>
            <a:ext cx="8019737" cy="646331"/>
          </a:xfrm>
          <a:prstGeom prst="rect">
            <a:avLst/>
          </a:prstGeom>
          <a:noFill/>
        </p:spPr>
        <p:txBody>
          <a:bodyPr wrap="square" rtlCol="0">
            <a:spAutoFit/>
          </a:bodyPr>
          <a:lstStyle/>
          <a:p>
            <a:r>
              <a:rPr lang="it-IT" b="1" dirty="0">
                <a:solidFill>
                  <a:schemeClr val="bg1"/>
                </a:solidFill>
              </a:rPr>
              <a:t>in queste righe vanno riportati solo episodi circoscritti e ben definiti, non episodi che si ripetono costantemente per tutta la gara.</a:t>
            </a:r>
          </a:p>
        </p:txBody>
      </p:sp>
      <p:pic>
        <p:nvPicPr>
          <p:cNvPr id="7" name="Immagine 6">
            <a:extLst>
              <a:ext uri="{FF2B5EF4-FFF2-40B4-BE49-F238E27FC236}">
                <a16:creationId xmlns:a16="http://schemas.microsoft.com/office/drawing/2014/main" id="{86F96EE6-672A-4282-BD6C-3477E76FFD1B}"/>
              </a:ext>
            </a:extLst>
          </p:cNvPr>
          <p:cNvPicPr>
            <a:picLocks noChangeAspect="1"/>
          </p:cNvPicPr>
          <p:nvPr/>
        </p:nvPicPr>
        <p:blipFill>
          <a:blip r:embed="rId3"/>
          <a:stretch>
            <a:fillRect/>
          </a:stretch>
        </p:blipFill>
        <p:spPr>
          <a:xfrm>
            <a:off x="9723619" y="-50701"/>
            <a:ext cx="2030144" cy="2030144"/>
          </a:xfrm>
          <a:prstGeom prst="rect">
            <a:avLst/>
          </a:prstGeom>
        </p:spPr>
      </p:pic>
    </p:spTree>
    <p:extLst>
      <p:ext uri="{BB962C8B-B14F-4D97-AF65-F5344CB8AC3E}">
        <p14:creationId xmlns:p14="http://schemas.microsoft.com/office/powerpoint/2010/main" val="2932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AD17F-6BAC-47CD-86F5-237175EEDA58}"/>
              </a:ext>
            </a:extLst>
          </p:cNvPr>
          <p:cNvSpPr>
            <a:spLocks noGrp="1"/>
          </p:cNvSpPr>
          <p:nvPr>
            <p:ph type="title"/>
          </p:nvPr>
        </p:nvSpPr>
        <p:spPr/>
        <p:txBody>
          <a:bodyPr/>
          <a:lstStyle/>
          <a:p>
            <a:pPr algn="ctr"/>
            <a:r>
              <a:rPr lang="it-IT" b="1" dirty="0">
                <a:solidFill>
                  <a:srgbClr val="FFFF00"/>
                </a:solidFill>
              </a:rPr>
              <a:t>TECNICO/DISCIPLINARE</a:t>
            </a:r>
            <a:br>
              <a:rPr lang="it-IT" b="1" dirty="0">
                <a:solidFill>
                  <a:srgbClr val="FFFF00"/>
                </a:solidFill>
              </a:rPr>
            </a:br>
            <a:r>
              <a:rPr lang="it-IT" sz="2800" b="1" dirty="0">
                <a:solidFill>
                  <a:srgbClr val="FFFF00"/>
                </a:solidFill>
              </a:rPr>
              <a:t>interpretazione ed applicazione delle regole</a:t>
            </a:r>
          </a:p>
        </p:txBody>
      </p:sp>
      <p:pic>
        <p:nvPicPr>
          <p:cNvPr id="5" name="Segnaposto contenuto 4">
            <a:extLst>
              <a:ext uri="{FF2B5EF4-FFF2-40B4-BE49-F238E27FC236}">
                <a16:creationId xmlns:a16="http://schemas.microsoft.com/office/drawing/2014/main" id="{ED751ECC-5B32-4590-893D-0306F105619A}"/>
              </a:ext>
            </a:extLst>
          </p:cNvPr>
          <p:cNvPicPr>
            <a:picLocks noGrp="1" noChangeAspect="1"/>
          </p:cNvPicPr>
          <p:nvPr>
            <p:ph idx="1"/>
          </p:nvPr>
        </p:nvPicPr>
        <p:blipFill>
          <a:blip r:embed="rId2"/>
          <a:stretch>
            <a:fillRect/>
          </a:stretch>
        </p:blipFill>
        <p:spPr>
          <a:xfrm>
            <a:off x="646111" y="2105638"/>
            <a:ext cx="9404723" cy="4299644"/>
          </a:xfrm>
        </p:spPr>
      </p:pic>
      <p:sp>
        <p:nvSpPr>
          <p:cNvPr id="3" name="CasellaDiTesto 2">
            <a:extLst>
              <a:ext uri="{FF2B5EF4-FFF2-40B4-BE49-F238E27FC236}">
                <a16:creationId xmlns:a16="http://schemas.microsoft.com/office/drawing/2014/main" id="{9B820EFE-FC9E-47C2-980A-84454550E56D}"/>
              </a:ext>
            </a:extLst>
          </p:cNvPr>
          <p:cNvSpPr txBox="1"/>
          <p:nvPr/>
        </p:nvSpPr>
        <p:spPr>
          <a:xfrm>
            <a:off x="646111" y="1663908"/>
            <a:ext cx="9404723" cy="369332"/>
          </a:xfrm>
          <a:prstGeom prst="rect">
            <a:avLst/>
          </a:prstGeom>
          <a:noFill/>
        </p:spPr>
        <p:txBody>
          <a:bodyPr wrap="square" rtlCol="0">
            <a:spAutoFit/>
          </a:bodyPr>
          <a:lstStyle/>
          <a:p>
            <a:pPr algn="ctr"/>
            <a:r>
              <a:rPr lang="it-IT" b="1" dirty="0">
                <a:solidFill>
                  <a:srgbClr val="FFFF00"/>
                </a:solidFill>
              </a:rPr>
              <a:t>COME COMPILARE IL RIQUADRO:</a:t>
            </a:r>
          </a:p>
        </p:txBody>
      </p:sp>
      <p:sp>
        <p:nvSpPr>
          <p:cNvPr id="4" name="CasellaDiTesto 3">
            <a:extLst>
              <a:ext uri="{FF2B5EF4-FFF2-40B4-BE49-F238E27FC236}">
                <a16:creationId xmlns:a16="http://schemas.microsoft.com/office/drawing/2014/main" id="{B47EB7C7-0FC0-4294-953E-5486493E9818}"/>
              </a:ext>
            </a:extLst>
          </p:cNvPr>
          <p:cNvSpPr txBox="1"/>
          <p:nvPr/>
        </p:nvSpPr>
        <p:spPr>
          <a:xfrm>
            <a:off x="1034322" y="2908092"/>
            <a:ext cx="8619344" cy="2585323"/>
          </a:xfrm>
          <a:prstGeom prst="rect">
            <a:avLst/>
          </a:prstGeom>
          <a:noFill/>
        </p:spPr>
        <p:txBody>
          <a:bodyPr wrap="square" rtlCol="0">
            <a:spAutoFit/>
          </a:bodyPr>
          <a:lstStyle/>
          <a:p>
            <a:pPr algn="ctr"/>
            <a:r>
              <a:rPr lang="it-IT" b="1" dirty="0">
                <a:solidFill>
                  <a:schemeClr val="bg1"/>
                </a:solidFill>
                <a:highlight>
                  <a:srgbClr val="00FFFF"/>
                </a:highlight>
              </a:rPr>
              <a:t>TECNICO:</a:t>
            </a:r>
          </a:p>
          <a:p>
            <a:r>
              <a:rPr lang="it-IT" b="1" dirty="0">
                <a:solidFill>
                  <a:schemeClr val="bg1"/>
                </a:solidFill>
              </a:rPr>
              <a:t>- Riportare SEMPRE rigori o espulsioni (se ci sono durante la gara)</a:t>
            </a:r>
          </a:p>
          <a:p>
            <a:r>
              <a:rPr lang="it-IT" b="1" dirty="0">
                <a:solidFill>
                  <a:schemeClr val="bg1"/>
                </a:solidFill>
              </a:rPr>
              <a:t>- Parlare del tipo di soglia tecnica adottata e della coerenza della stessa con l’andamento della gara (gioco fluido, spezzettato, ecc.)</a:t>
            </a:r>
          </a:p>
          <a:p>
            <a:r>
              <a:rPr lang="it-IT" b="1" dirty="0">
                <a:solidFill>
                  <a:schemeClr val="bg1"/>
                </a:solidFill>
              </a:rPr>
              <a:t>- Fuorigioco ed applicazione vantaggi</a:t>
            </a:r>
          </a:p>
          <a:p>
            <a:r>
              <a:rPr lang="it-IT" b="1" dirty="0">
                <a:solidFill>
                  <a:schemeClr val="bg1"/>
                </a:solidFill>
              </a:rPr>
              <a:t>- Discernimento dei falli/contatti</a:t>
            </a:r>
          </a:p>
          <a:p>
            <a:r>
              <a:rPr lang="it-IT" b="1" dirty="0">
                <a:solidFill>
                  <a:schemeClr val="bg1"/>
                </a:solidFill>
              </a:rPr>
              <a:t>- Riprese di gioco (eventuali)</a:t>
            </a:r>
          </a:p>
          <a:p>
            <a:endParaRPr lang="it-IT" b="1" dirty="0">
              <a:solidFill>
                <a:schemeClr val="bg1"/>
              </a:solidFill>
            </a:endParaRPr>
          </a:p>
          <a:p>
            <a:pPr marL="285750" indent="-285750">
              <a:buFontTx/>
              <a:buChar char="-"/>
            </a:pPr>
            <a:endParaRPr lang="it-IT" dirty="0">
              <a:solidFill>
                <a:schemeClr val="bg1"/>
              </a:solidFill>
            </a:endParaRPr>
          </a:p>
        </p:txBody>
      </p:sp>
      <p:sp>
        <p:nvSpPr>
          <p:cNvPr id="7" name="CasellaDiTesto 6">
            <a:extLst>
              <a:ext uri="{FF2B5EF4-FFF2-40B4-BE49-F238E27FC236}">
                <a16:creationId xmlns:a16="http://schemas.microsoft.com/office/drawing/2014/main" id="{20B17281-6A3B-4DDF-BE15-5B949696D285}"/>
              </a:ext>
            </a:extLst>
          </p:cNvPr>
          <p:cNvSpPr txBox="1"/>
          <p:nvPr/>
        </p:nvSpPr>
        <p:spPr>
          <a:xfrm>
            <a:off x="1034322" y="3037419"/>
            <a:ext cx="8619344" cy="1200329"/>
          </a:xfrm>
          <a:prstGeom prst="rect">
            <a:avLst/>
          </a:prstGeom>
          <a:noFill/>
        </p:spPr>
        <p:txBody>
          <a:bodyPr wrap="square" rtlCol="0">
            <a:spAutoFit/>
          </a:bodyPr>
          <a:lstStyle/>
          <a:p>
            <a:pPr algn="ctr"/>
            <a:r>
              <a:rPr lang="it-IT" b="1" dirty="0">
                <a:solidFill>
                  <a:schemeClr val="bg1"/>
                </a:solidFill>
                <a:highlight>
                  <a:srgbClr val="00FFFF"/>
                </a:highlight>
              </a:rPr>
              <a:t>DISCIPLINARE:</a:t>
            </a:r>
          </a:p>
          <a:p>
            <a:pPr marL="285750" indent="-285750">
              <a:buFontTx/>
              <a:buChar char="-"/>
            </a:pPr>
            <a:r>
              <a:rPr lang="it-IT" b="1" dirty="0">
                <a:solidFill>
                  <a:schemeClr val="bg1"/>
                </a:solidFill>
              </a:rPr>
              <a:t>Tipo di prevenzione attuata</a:t>
            </a:r>
          </a:p>
          <a:p>
            <a:pPr marL="285750" indent="-285750">
              <a:buFontTx/>
              <a:buChar char="-"/>
            </a:pPr>
            <a:r>
              <a:rPr lang="it-IT" b="1" dirty="0">
                <a:solidFill>
                  <a:schemeClr val="bg1"/>
                </a:solidFill>
              </a:rPr>
              <a:t>Correttezza e congruità dei provvedimenti</a:t>
            </a:r>
          </a:p>
          <a:p>
            <a:pPr marL="285750" indent="-285750">
              <a:buFontTx/>
              <a:buChar char="-"/>
            </a:pPr>
            <a:r>
              <a:rPr lang="it-IT" b="1" dirty="0">
                <a:solidFill>
                  <a:schemeClr val="bg1"/>
                </a:solidFill>
              </a:rPr>
              <a:t>Equità dei provvedimenti</a:t>
            </a:r>
          </a:p>
        </p:txBody>
      </p:sp>
      <p:pic>
        <p:nvPicPr>
          <p:cNvPr id="6" name="Immagine 5">
            <a:extLst>
              <a:ext uri="{FF2B5EF4-FFF2-40B4-BE49-F238E27FC236}">
                <a16:creationId xmlns:a16="http://schemas.microsoft.com/office/drawing/2014/main" id="{5AC476C2-45A0-4BE7-AA48-38DE6F1ED689}"/>
              </a:ext>
            </a:extLst>
          </p:cNvPr>
          <p:cNvPicPr>
            <a:picLocks noChangeAspect="1"/>
          </p:cNvPicPr>
          <p:nvPr/>
        </p:nvPicPr>
        <p:blipFill>
          <a:blip r:embed="rId3"/>
          <a:stretch>
            <a:fillRect/>
          </a:stretch>
        </p:blipFill>
        <p:spPr>
          <a:xfrm>
            <a:off x="9772849" y="3096"/>
            <a:ext cx="2030144" cy="2030144"/>
          </a:xfrm>
          <a:prstGeom prst="rect">
            <a:avLst/>
          </a:prstGeom>
        </p:spPr>
      </p:pic>
    </p:spTree>
    <p:extLst>
      <p:ext uri="{BB962C8B-B14F-4D97-AF65-F5344CB8AC3E}">
        <p14:creationId xmlns:p14="http://schemas.microsoft.com/office/powerpoint/2010/main" val="30521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AD17F-6BAC-47CD-86F5-237175EEDA58}"/>
              </a:ext>
            </a:extLst>
          </p:cNvPr>
          <p:cNvSpPr>
            <a:spLocks noGrp="1"/>
          </p:cNvSpPr>
          <p:nvPr>
            <p:ph type="title"/>
          </p:nvPr>
        </p:nvSpPr>
        <p:spPr/>
        <p:txBody>
          <a:bodyPr/>
          <a:lstStyle/>
          <a:p>
            <a:pPr algn="ctr"/>
            <a:r>
              <a:rPr lang="it-IT" b="1" dirty="0">
                <a:solidFill>
                  <a:srgbClr val="FFFF00"/>
                </a:solidFill>
              </a:rPr>
              <a:t>TECNICO/DISCIPLINARE</a:t>
            </a:r>
            <a:br>
              <a:rPr lang="it-IT" b="1" dirty="0">
                <a:solidFill>
                  <a:srgbClr val="FFFF00"/>
                </a:solidFill>
              </a:rPr>
            </a:br>
            <a:r>
              <a:rPr lang="it-IT" sz="2800" b="1" dirty="0">
                <a:solidFill>
                  <a:srgbClr val="FFFF00"/>
                </a:solidFill>
              </a:rPr>
              <a:t>interpretazione ed applicazione delle regole</a:t>
            </a:r>
          </a:p>
        </p:txBody>
      </p:sp>
      <p:pic>
        <p:nvPicPr>
          <p:cNvPr id="5" name="Segnaposto contenuto 4">
            <a:extLst>
              <a:ext uri="{FF2B5EF4-FFF2-40B4-BE49-F238E27FC236}">
                <a16:creationId xmlns:a16="http://schemas.microsoft.com/office/drawing/2014/main" id="{ED751ECC-5B32-4590-893D-0306F105619A}"/>
              </a:ext>
            </a:extLst>
          </p:cNvPr>
          <p:cNvPicPr>
            <a:picLocks noGrp="1" noChangeAspect="1"/>
          </p:cNvPicPr>
          <p:nvPr>
            <p:ph idx="1"/>
          </p:nvPr>
        </p:nvPicPr>
        <p:blipFill>
          <a:blip r:embed="rId2"/>
          <a:stretch>
            <a:fillRect/>
          </a:stretch>
        </p:blipFill>
        <p:spPr>
          <a:xfrm>
            <a:off x="646111" y="2105638"/>
            <a:ext cx="9404723" cy="4299644"/>
          </a:xfrm>
        </p:spPr>
      </p:pic>
      <p:sp>
        <p:nvSpPr>
          <p:cNvPr id="3" name="CasellaDiTesto 2">
            <a:extLst>
              <a:ext uri="{FF2B5EF4-FFF2-40B4-BE49-F238E27FC236}">
                <a16:creationId xmlns:a16="http://schemas.microsoft.com/office/drawing/2014/main" id="{9B820EFE-FC9E-47C2-980A-84454550E56D}"/>
              </a:ext>
            </a:extLst>
          </p:cNvPr>
          <p:cNvSpPr txBox="1"/>
          <p:nvPr/>
        </p:nvSpPr>
        <p:spPr>
          <a:xfrm>
            <a:off x="646111" y="1663908"/>
            <a:ext cx="9404723" cy="369332"/>
          </a:xfrm>
          <a:prstGeom prst="rect">
            <a:avLst/>
          </a:prstGeom>
          <a:noFill/>
        </p:spPr>
        <p:txBody>
          <a:bodyPr wrap="square" rtlCol="0">
            <a:spAutoFit/>
          </a:bodyPr>
          <a:lstStyle/>
          <a:p>
            <a:pPr algn="ctr"/>
            <a:r>
              <a:rPr lang="it-IT" b="1" dirty="0">
                <a:solidFill>
                  <a:srgbClr val="FFFF00"/>
                </a:solidFill>
              </a:rPr>
              <a:t>ESEMPIO D’ERRORE:</a:t>
            </a:r>
          </a:p>
        </p:txBody>
      </p:sp>
      <p:sp>
        <p:nvSpPr>
          <p:cNvPr id="4" name="CasellaDiTesto 3">
            <a:extLst>
              <a:ext uri="{FF2B5EF4-FFF2-40B4-BE49-F238E27FC236}">
                <a16:creationId xmlns:a16="http://schemas.microsoft.com/office/drawing/2014/main" id="{B47EB7C7-0FC0-4294-953E-5486493E9818}"/>
              </a:ext>
            </a:extLst>
          </p:cNvPr>
          <p:cNvSpPr txBox="1"/>
          <p:nvPr/>
        </p:nvSpPr>
        <p:spPr>
          <a:xfrm>
            <a:off x="1078555" y="2649992"/>
            <a:ext cx="8619344" cy="2308324"/>
          </a:xfrm>
          <a:prstGeom prst="rect">
            <a:avLst/>
          </a:prstGeom>
          <a:noFill/>
        </p:spPr>
        <p:txBody>
          <a:bodyPr wrap="square" rtlCol="0">
            <a:spAutoFit/>
          </a:bodyPr>
          <a:lstStyle/>
          <a:p>
            <a:r>
              <a:rPr lang="it-IT" b="1" dirty="0">
                <a:highlight>
                  <a:srgbClr val="FF0000"/>
                </a:highlight>
              </a:rPr>
              <a:t>Il direttore di gara ha adottato una soglia del fallo costante e adeguata all’intensità della partita (8 falli nel </a:t>
            </a:r>
            <a:r>
              <a:rPr lang="it-IT" b="1" dirty="0" err="1">
                <a:highlight>
                  <a:srgbClr val="FF0000"/>
                </a:highlight>
              </a:rPr>
              <a:t>pt</a:t>
            </a:r>
            <a:r>
              <a:rPr lang="it-IT" b="1" dirty="0">
                <a:highlight>
                  <a:srgbClr val="FF0000"/>
                </a:highlight>
              </a:rPr>
              <a:t> e 14 nel st - equamente divisi tra le due squadre). Ha applicato il vantaggio in maniera corretta e chiara, non abusandone. L'azione preventiva posta in essere è stata caratterizzata da determinazione e puntualità e ha controllato la partita con la giusta autorevolezza sedando sul nascere qualsiasi tentativo di protesta o eccessivo protagonismo da parte di calciatori e/o persone ammesse nel recinto di gioco. </a:t>
            </a:r>
            <a:endParaRPr lang="it-IT" dirty="0">
              <a:highlight>
                <a:srgbClr val="FF0000"/>
              </a:highlight>
            </a:endParaRPr>
          </a:p>
        </p:txBody>
      </p:sp>
      <p:pic>
        <p:nvPicPr>
          <p:cNvPr id="6" name="Immagine 5">
            <a:extLst>
              <a:ext uri="{FF2B5EF4-FFF2-40B4-BE49-F238E27FC236}">
                <a16:creationId xmlns:a16="http://schemas.microsoft.com/office/drawing/2014/main" id="{5AC476C2-45A0-4BE7-AA48-38DE6F1ED689}"/>
              </a:ext>
            </a:extLst>
          </p:cNvPr>
          <p:cNvPicPr>
            <a:picLocks noChangeAspect="1"/>
          </p:cNvPicPr>
          <p:nvPr/>
        </p:nvPicPr>
        <p:blipFill>
          <a:blip r:embed="rId3"/>
          <a:stretch>
            <a:fillRect/>
          </a:stretch>
        </p:blipFill>
        <p:spPr>
          <a:xfrm>
            <a:off x="9772849" y="3096"/>
            <a:ext cx="2030144" cy="2030144"/>
          </a:xfrm>
          <a:prstGeom prst="rect">
            <a:avLst/>
          </a:prstGeom>
        </p:spPr>
      </p:pic>
      <p:sp>
        <p:nvSpPr>
          <p:cNvPr id="8" name="CasellaDiTesto 7">
            <a:extLst>
              <a:ext uri="{FF2B5EF4-FFF2-40B4-BE49-F238E27FC236}">
                <a16:creationId xmlns:a16="http://schemas.microsoft.com/office/drawing/2014/main" id="{C0D2563E-B9A8-4F4C-A003-5787EC3192CA}"/>
              </a:ext>
            </a:extLst>
          </p:cNvPr>
          <p:cNvSpPr txBox="1"/>
          <p:nvPr/>
        </p:nvSpPr>
        <p:spPr>
          <a:xfrm>
            <a:off x="914401" y="5194092"/>
            <a:ext cx="8783498" cy="646331"/>
          </a:xfrm>
          <a:prstGeom prst="rect">
            <a:avLst/>
          </a:prstGeom>
          <a:noFill/>
        </p:spPr>
        <p:txBody>
          <a:bodyPr wrap="square" rtlCol="0">
            <a:spAutoFit/>
          </a:bodyPr>
          <a:lstStyle/>
          <a:p>
            <a:r>
              <a:rPr lang="it-IT" b="1" dirty="0">
                <a:solidFill>
                  <a:schemeClr val="bg1"/>
                </a:solidFill>
                <a:highlight>
                  <a:srgbClr val="C0C0C0"/>
                </a:highlight>
              </a:rPr>
              <a:t>Approfondire le valutazioni tecniche, oltre all’applicazione del vantaggio. Assente la valutazione dal punto di vista disciplinare, cosa è successo??</a:t>
            </a:r>
          </a:p>
        </p:txBody>
      </p:sp>
    </p:spTree>
    <p:extLst>
      <p:ext uri="{BB962C8B-B14F-4D97-AF65-F5344CB8AC3E}">
        <p14:creationId xmlns:p14="http://schemas.microsoft.com/office/powerpoint/2010/main" val="35665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AD17F-6BAC-47CD-86F5-237175EEDA58}"/>
              </a:ext>
            </a:extLst>
          </p:cNvPr>
          <p:cNvSpPr>
            <a:spLocks noGrp="1"/>
          </p:cNvSpPr>
          <p:nvPr>
            <p:ph type="title"/>
          </p:nvPr>
        </p:nvSpPr>
        <p:spPr/>
        <p:txBody>
          <a:bodyPr/>
          <a:lstStyle/>
          <a:p>
            <a:pPr algn="ctr"/>
            <a:r>
              <a:rPr lang="it-IT" b="1" dirty="0">
                <a:solidFill>
                  <a:srgbClr val="FFFF00"/>
                </a:solidFill>
              </a:rPr>
              <a:t>TECNICO/DISCIPLINARE</a:t>
            </a:r>
            <a:br>
              <a:rPr lang="it-IT" b="1" dirty="0">
                <a:solidFill>
                  <a:srgbClr val="FFFF00"/>
                </a:solidFill>
              </a:rPr>
            </a:br>
            <a:r>
              <a:rPr lang="it-IT" sz="2800" b="1" dirty="0">
                <a:solidFill>
                  <a:srgbClr val="FFFF00"/>
                </a:solidFill>
              </a:rPr>
              <a:t>interpretazione ed applicazione delle regole</a:t>
            </a:r>
          </a:p>
        </p:txBody>
      </p:sp>
      <p:pic>
        <p:nvPicPr>
          <p:cNvPr id="5" name="Segnaposto contenuto 4">
            <a:extLst>
              <a:ext uri="{FF2B5EF4-FFF2-40B4-BE49-F238E27FC236}">
                <a16:creationId xmlns:a16="http://schemas.microsoft.com/office/drawing/2014/main" id="{ED751ECC-5B32-4590-893D-0306F105619A}"/>
              </a:ext>
            </a:extLst>
          </p:cNvPr>
          <p:cNvPicPr>
            <a:picLocks noGrp="1" noChangeAspect="1"/>
          </p:cNvPicPr>
          <p:nvPr>
            <p:ph idx="1"/>
          </p:nvPr>
        </p:nvPicPr>
        <p:blipFill>
          <a:blip r:embed="rId2"/>
          <a:stretch>
            <a:fillRect/>
          </a:stretch>
        </p:blipFill>
        <p:spPr>
          <a:xfrm>
            <a:off x="646111" y="2105638"/>
            <a:ext cx="9404723" cy="4299644"/>
          </a:xfrm>
        </p:spPr>
      </p:pic>
      <p:sp>
        <p:nvSpPr>
          <p:cNvPr id="3" name="CasellaDiTesto 2">
            <a:extLst>
              <a:ext uri="{FF2B5EF4-FFF2-40B4-BE49-F238E27FC236}">
                <a16:creationId xmlns:a16="http://schemas.microsoft.com/office/drawing/2014/main" id="{9B820EFE-FC9E-47C2-980A-84454550E56D}"/>
              </a:ext>
            </a:extLst>
          </p:cNvPr>
          <p:cNvSpPr txBox="1"/>
          <p:nvPr/>
        </p:nvSpPr>
        <p:spPr>
          <a:xfrm>
            <a:off x="646111" y="1663908"/>
            <a:ext cx="9404723" cy="369332"/>
          </a:xfrm>
          <a:prstGeom prst="rect">
            <a:avLst/>
          </a:prstGeom>
          <a:noFill/>
        </p:spPr>
        <p:txBody>
          <a:bodyPr wrap="square" rtlCol="0">
            <a:spAutoFit/>
          </a:bodyPr>
          <a:lstStyle/>
          <a:p>
            <a:pPr algn="ctr"/>
            <a:r>
              <a:rPr lang="it-IT" b="1" dirty="0">
                <a:solidFill>
                  <a:srgbClr val="FFFF00"/>
                </a:solidFill>
              </a:rPr>
              <a:t>ESEMPIO DI COMPILAZIONE CORRETTA:</a:t>
            </a:r>
          </a:p>
        </p:txBody>
      </p:sp>
      <p:sp>
        <p:nvSpPr>
          <p:cNvPr id="4" name="CasellaDiTesto 3">
            <a:extLst>
              <a:ext uri="{FF2B5EF4-FFF2-40B4-BE49-F238E27FC236}">
                <a16:creationId xmlns:a16="http://schemas.microsoft.com/office/drawing/2014/main" id="{B47EB7C7-0FC0-4294-953E-5486493E9818}"/>
              </a:ext>
            </a:extLst>
          </p:cNvPr>
          <p:cNvSpPr txBox="1"/>
          <p:nvPr/>
        </p:nvSpPr>
        <p:spPr>
          <a:xfrm>
            <a:off x="1038800" y="2694962"/>
            <a:ext cx="8619344" cy="2400657"/>
          </a:xfrm>
          <a:prstGeom prst="rect">
            <a:avLst/>
          </a:prstGeom>
          <a:noFill/>
        </p:spPr>
        <p:txBody>
          <a:bodyPr wrap="square" rtlCol="0">
            <a:spAutoFit/>
          </a:bodyPr>
          <a:lstStyle/>
          <a:p>
            <a:r>
              <a:rPr lang="it-IT" sz="1500" dirty="0">
                <a:solidFill>
                  <a:schemeClr val="bg1"/>
                </a:solidFill>
                <a:latin typeface="Arial Nova" panose="020B0504020202020204" pitchFamily="34" charset="0"/>
              </a:rPr>
              <a:t>L’arbitro è risultato non sufficiente sotto il profilo tecnico, palesando la tendenza a sanzionare anche i contatti veniali senza che le caratteristiche della gara lo rendessero opportuno. Ciò si è tradotto in un numero non consono di interruzioni e un tempo di gioco effettivo molto ridotto. E’ inoltre errato il secondo calcio di rigore concesso ai locali, per un contatto del pallone col braccio del difendente fortuito seguito a una maldestra giocata dello stesso. Corretti i provvedimenti disciplinari adottati, sebbene numerosi, in quanto proporzionali alla soglia applicata. Preferibile una più efficace azione preventiva da parte dell'arbitro. Corretta l'espulsione del 9 ospite per un pericoloso intervento sul portiere avversario colpito al volto mentre effettuava un'uscita bassa. Su 6 valutazioni di fuorigioco 3 erano palesemente errate: criticità evidentemente collegata al perfettibile tipo di spostamento (v. sezione dedicata).</a:t>
            </a:r>
          </a:p>
        </p:txBody>
      </p:sp>
      <p:pic>
        <p:nvPicPr>
          <p:cNvPr id="6" name="Immagine 5">
            <a:extLst>
              <a:ext uri="{FF2B5EF4-FFF2-40B4-BE49-F238E27FC236}">
                <a16:creationId xmlns:a16="http://schemas.microsoft.com/office/drawing/2014/main" id="{5AC476C2-45A0-4BE7-AA48-38DE6F1ED689}"/>
              </a:ext>
            </a:extLst>
          </p:cNvPr>
          <p:cNvPicPr>
            <a:picLocks noChangeAspect="1"/>
          </p:cNvPicPr>
          <p:nvPr/>
        </p:nvPicPr>
        <p:blipFill>
          <a:blip r:embed="rId3"/>
          <a:stretch>
            <a:fillRect/>
          </a:stretch>
        </p:blipFill>
        <p:spPr>
          <a:xfrm>
            <a:off x="9772849" y="3096"/>
            <a:ext cx="2030144" cy="2030144"/>
          </a:xfrm>
          <a:prstGeom prst="rect">
            <a:avLst/>
          </a:prstGeom>
        </p:spPr>
      </p:pic>
      <p:sp>
        <p:nvSpPr>
          <p:cNvPr id="9" name="CasellaDiTesto 8">
            <a:extLst>
              <a:ext uri="{FF2B5EF4-FFF2-40B4-BE49-F238E27FC236}">
                <a16:creationId xmlns:a16="http://schemas.microsoft.com/office/drawing/2014/main" id="{00DFA1EA-1815-4333-997A-0F9C4BF3C78C}"/>
              </a:ext>
            </a:extLst>
          </p:cNvPr>
          <p:cNvSpPr txBox="1"/>
          <p:nvPr/>
        </p:nvSpPr>
        <p:spPr>
          <a:xfrm>
            <a:off x="1038800" y="5194092"/>
            <a:ext cx="8619344" cy="276999"/>
          </a:xfrm>
          <a:prstGeom prst="rect">
            <a:avLst/>
          </a:prstGeom>
          <a:noFill/>
        </p:spPr>
        <p:txBody>
          <a:bodyPr wrap="square" rtlCol="0">
            <a:spAutoFit/>
          </a:bodyPr>
          <a:lstStyle/>
          <a:p>
            <a:r>
              <a:rPr lang="it-IT" sz="1200" dirty="0">
                <a:solidFill>
                  <a:schemeClr val="bg1"/>
                </a:solidFill>
                <a:latin typeface="Arial Nova" panose="020B0504020202020204" pitchFamily="34" charset="0"/>
              </a:rPr>
              <a:t>8 / 1      Corretto il calcio di rigore assegnato ai locali per un intenzionale controllo con la mano da parte del difendente. </a:t>
            </a:r>
          </a:p>
        </p:txBody>
      </p:sp>
      <p:sp>
        <p:nvSpPr>
          <p:cNvPr id="10" name="CasellaDiTesto 9">
            <a:extLst>
              <a:ext uri="{FF2B5EF4-FFF2-40B4-BE49-F238E27FC236}">
                <a16:creationId xmlns:a16="http://schemas.microsoft.com/office/drawing/2014/main" id="{3934B21E-7F35-4489-B278-B9273272D52D}"/>
              </a:ext>
            </a:extLst>
          </p:cNvPr>
          <p:cNvSpPr txBox="1"/>
          <p:nvPr/>
        </p:nvSpPr>
        <p:spPr>
          <a:xfrm>
            <a:off x="1038800" y="5470769"/>
            <a:ext cx="8758734" cy="261610"/>
          </a:xfrm>
          <a:prstGeom prst="rect">
            <a:avLst/>
          </a:prstGeom>
          <a:noFill/>
        </p:spPr>
        <p:txBody>
          <a:bodyPr wrap="square" rtlCol="0">
            <a:spAutoFit/>
          </a:bodyPr>
          <a:lstStyle/>
          <a:p>
            <a:r>
              <a:rPr lang="it-IT" sz="1100" dirty="0">
                <a:solidFill>
                  <a:schemeClr val="bg1"/>
                </a:solidFill>
                <a:latin typeface="Arial Nova" panose="020B0504020202020204" pitchFamily="34" charset="0"/>
              </a:rPr>
              <a:t>21 / 1     Errata la valutazione di FG del N.7 ospite sulla fascia destra tenuto abbondantemente in gioco dal n.2 locale sulla fascia opposta. </a:t>
            </a:r>
          </a:p>
        </p:txBody>
      </p:sp>
      <p:sp>
        <p:nvSpPr>
          <p:cNvPr id="13" name="CasellaDiTesto 12">
            <a:extLst>
              <a:ext uri="{FF2B5EF4-FFF2-40B4-BE49-F238E27FC236}">
                <a16:creationId xmlns:a16="http://schemas.microsoft.com/office/drawing/2014/main" id="{44B49629-B532-4F13-BFA7-11B8996EAE1C}"/>
              </a:ext>
            </a:extLst>
          </p:cNvPr>
          <p:cNvSpPr txBox="1"/>
          <p:nvPr/>
        </p:nvSpPr>
        <p:spPr>
          <a:xfrm>
            <a:off x="1038800" y="5637943"/>
            <a:ext cx="8619344" cy="430887"/>
          </a:xfrm>
          <a:prstGeom prst="rect">
            <a:avLst/>
          </a:prstGeom>
          <a:noFill/>
        </p:spPr>
        <p:txBody>
          <a:bodyPr wrap="square">
            <a:spAutoFit/>
          </a:bodyPr>
          <a:lstStyle/>
          <a:p>
            <a:r>
              <a:rPr lang="it-IT" sz="1100" dirty="0">
                <a:solidFill>
                  <a:schemeClr val="bg1"/>
                </a:solidFill>
                <a:latin typeface="Arial Nova" panose="020B0504020202020204" pitchFamily="34" charset="0"/>
              </a:rPr>
              <a:t>32 / 2     Non è punibile il tocco del pallone col braccio in area del 13 ospite a immediato seguito di una sua giocata maldestra. Il DDG		 assegna un calcio di rigore </a:t>
            </a:r>
          </a:p>
        </p:txBody>
      </p:sp>
      <p:sp>
        <p:nvSpPr>
          <p:cNvPr id="14" name="CasellaDiTesto 13">
            <a:extLst>
              <a:ext uri="{FF2B5EF4-FFF2-40B4-BE49-F238E27FC236}">
                <a16:creationId xmlns:a16="http://schemas.microsoft.com/office/drawing/2014/main" id="{9A4F15F4-F5B9-452A-8620-2B7B9BCCC178}"/>
              </a:ext>
            </a:extLst>
          </p:cNvPr>
          <p:cNvSpPr txBox="1"/>
          <p:nvPr/>
        </p:nvSpPr>
        <p:spPr>
          <a:xfrm>
            <a:off x="1038800" y="5927177"/>
            <a:ext cx="8619344" cy="430887"/>
          </a:xfrm>
          <a:prstGeom prst="rect">
            <a:avLst/>
          </a:prstGeom>
          <a:noFill/>
        </p:spPr>
        <p:txBody>
          <a:bodyPr wrap="square" rtlCol="0">
            <a:spAutoFit/>
          </a:bodyPr>
          <a:lstStyle/>
          <a:p>
            <a:r>
              <a:rPr lang="it-IT" sz="1100" dirty="0">
                <a:solidFill>
                  <a:schemeClr val="bg1"/>
                </a:solidFill>
                <a:latin typeface="Arial Nova" panose="020B0504020202020204" pitchFamily="34" charset="0"/>
              </a:rPr>
              <a:t>33 / 2     Ineccepibile l'espulsione del 9 ospite, che colpisce il portiere locale con i tacchetti sul volto cercando di contendere un pallone	 già in suo possesso.</a:t>
            </a:r>
          </a:p>
        </p:txBody>
      </p:sp>
    </p:spTree>
    <p:extLst>
      <p:ext uri="{BB962C8B-B14F-4D97-AF65-F5344CB8AC3E}">
        <p14:creationId xmlns:p14="http://schemas.microsoft.com/office/powerpoint/2010/main" val="8157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29657-196E-46D1-851F-E9556427A0E9}"/>
              </a:ext>
            </a:extLst>
          </p:cNvPr>
          <p:cNvSpPr>
            <a:spLocks noGrp="1"/>
          </p:cNvSpPr>
          <p:nvPr>
            <p:ph type="title"/>
          </p:nvPr>
        </p:nvSpPr>
        <p:spPr/>
        <p:txBody>
          <a:bodyPr/>
          <a:lstStyle/>
          <a:p>
            <a:pPr algn="ctr"/>
            <a:r>
              <a:rPr lang="it-IT" b="1" dirty="0">
                <a:solidFill>
                  <a:srgbClr val="FFFF00"/>
                </a:solidFill>
              </a:rPr>
              <a:t>PARTE ATLETICA</a:t>
            </a:r>
          </a:p>
        </p:txBody>
      </p:sp>
      <p:pic>
        <p:nvPicPr>
          <p:cNvPr id="5" name="Segnaposto contenuto 4">
            <a:extLst>
              <a:ext uri="{FF2B5EF4-FFF2-40B4-BE49-F238E27FC236}">
                <a16:creationId xmlns:a16="http://schemas.microsoft.com/office/drawing/2014/main" id="{52CE22FA-BD36-4650-83D7-BD8E4B003A26}"/>
              </a:ext>
            </a:extLst>
          </p:cNvPr>
          <p:cNvPicPr>
            <a:picLocks noGrp="1" noChangeAspect="1"/>
          </p:cNvPicPr>
          <p:nvPr>
            <p:ph idx="1"/>
          </p:nvPr>
        </p:nvPicPr>
        <p:blipFill>
          <a:blip r:embed="rId2"/>
          <a:stretch>
            <a:fillRect/>
          </a:stretch>
        </p:blipFill>
        <p:spPr>
          <a:xfrm>
            <a:off x="780176" y="2558642"/>
            <a:ext cx="9270658" cy="2835479"/>
          </a:xfrm>
        </p:spPr>
      </p:pic>
      <p:sp>
        <p:nvSpPr>
          <p:cNvPr id="3" name="CasellaDiTesto 2">
            <a:extLst>
              <a:ext uri="{FF2B5EF4-FFF2-40B4-BE49-F238E27FC236}">
                <a16:creationId xmlns:a16="http://schemas.microsoft.com/office/drawing/2014/main" id="{B89C8FEA-D566-4854-9AC7-1687117E24E4}"/>
              </a:ext>
            </a:extLst>
          </p:cNvPr>
          <p:cNvSpPr txBox="1"/>
          <p:nvPr/>
        </p:nvSpPr>
        <p:spPr>
          <a:xfrm>
            <a:off x="3177916" y="1655205"/>
            <a:ext cx="4946754" cy="369332"/>
          </a:xfrm>
          <a:prstGeom prst="rect">
            <a:avLst/>
          </a:prstGeom>
          <a:noFill/>
        </p:spPr>
        <p:txBody>
          <a:bodyPr wrap="square" rtlCol="0">
            <a:spAutoFit/>
          </a:bodyPr>
          <a:lstStyle/>
          <a:p>
            <a:r>
              <a:rPr lang="it-IT" b="1" dirty="0">
                <a:solidFill>
                  <a:srgbClr val="FFFF00"/>
                </a:solidFill>
              </a:rPr>
              <a:t>PRINCIPALI ERRORI ED IMPRECISIONI:</a:t>
            </a:r>
          </a:p>
        </p:txBody>
      </p:sp>
      <p:sp>
        <p:nvSpPr>
          <p:cNvPr id="4" name="CasellaDiTesto 3">
            <a:extLst>
              <a:ext uri="{FF2B5EF4-FFF2-40B4-BE49-F238E27FC236}">
                <a16:creationId xmlns:a16="http://schemas.microsoft.com/office/drawing/2014/main" id="{B72CD191-FEE7-4CE2-8A69-E1B57151DB2F}"/>
              </a:ext>
            </a:extLst>
          </p:cNvPr>
          <p:cNvSpPr txBox="1"/>
          <p:nvPr/>
        </p:nvSpPr>
        <p:spPr>
          <a:xfrm>
            <a:off x="1349115" y="3253778"/>
            <a:ext cx="7704944" cy="1477328"/>
          </a:xfrm>
          <a:prstGeom prst="rect">
            <a:avLst/>
          </a:prstGeom>
          <a:noFill/>
        </p:spPr>
        <p:txBody>
          <a:bodyPr wrap="square" rtlCol="0">
            <a:spAutoFit/>
          </a:bodyPr>
          <a:lstStyle/>
          <a:p>
            <a:r>
              <a:rPr lang="it-IT" b="1" dirty="0">
                <a:solidFill>
                  <a:schemeClr val="bg1"/>
                </a:solidFill>
              </a:rPr>
              <a:t>Incoerenza tra voto assegnato all’arbitro e valutazione della prestazione atletica dell’arbitro: se valutate ad esempio da 8.50 un arbitro non è possibile che la sua prestazione atletica sia ‘’pessima’’ o, al contrario, se lo valutate da 8.30 non è coerente valutare ‘’eccellente’’ la parte atletica</a:t>
            </a:r>
          </a:p>
        </p:txBody>
      </p:sp>
      <p:pic>
        <p:nvPicPr>
          <p:cNvPr id="6" name="Immagine 5">
            <a:extLst>
              <a:ext uri="{FF2B5EF4-FFF2-40B4-BE49-F238E27FC236}">
                <a16:creationId xmlns:a16="http://schemas.microsoft.com/office/drawing/2014/main" id="{0E1E5DB2-B6BC-487C-90E8-C223DC758C4F}"/>
              </a:ext>
            </a:extLst>
          </p:cNvPr>
          <p:cNvPicPr>
            <a:picLocks noChangeAspect="1"/>
          </p:cNvPicPr>
          <p:nvPr/>
        </p:nvPicPr>
        <p:blipFill>
          <a:blip r:embed="rId3"/>
          <a:stretch>
            <a:fillRect/>
          </a:stretch>
        </p:blipFill>
        <p:spPr>
          <a:xfrm>
            <a:off x="0" y="0"/>
            <a:ext cx="2030144" cy="2030144"/>
          </a:xfrm>
          <a:prstGeom prst="rect">
            <a:avLst/>
          </a:prstGeom>
        </p:spPr>
      </p:pic>
    </p:spTree>
    <p:extLst>
      <p:ext uri="{BB962C8B-B14F-4D97-AF65-F5344CB8AC3E}">
        <p14:creationId xmlns:p14="http://schemas.microsoft.com/office/powerpoint/2010/main" val="11292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14" name="Freeform: Shape 13">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6" name="Rectangle 15">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8" name="Group 17">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19" name="Picture 18">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olo 1">
            <a:extLst>
              <a:ext uri="{FF2B5EF4-FFF2-40B4-BE49-F238E27FC236}">
                <a16:creationId xmlns:a16="http://schemas.microsoft.com/office/drawing/2014/main" id="{0E4EEA92-83F0-4908-B4FE-1AF3FD46D286}"/>
              </a:ext>
            </a:extLst>
          </p:cNvPr>
          <p:cNvSpPr>
            <a:spLocks noGrp="1"/>
          </p:cNvSpPr>
          <p:nvPr>
            <p:ph type="ctrTitle"/>
          </p:nvPr>
        </p:nvSpPr>
        <p:spPr>
          <a:xfrm>
            <a:off x="1154955" y="1447800"/>
            <a:ext cx="4752399" cy="2261841"/>
          </a:xfrm>
        </p:spPr>
        <p:txBody>
          <a:bodyPr>
            <a:normAutofit/>
          </a:bodyPr>
          <a:lstStyle/>
          <a:p>
            <a:pPr algn="ctr">
              <a:lnSpc>
                <a:spcPct val="90000"/>
              </a:lnSpc>
            </a:pPr>
            <a:r>
              <a:rPr lang="it-IT" sz="5000" dirty="0">
                <a:solidFill>
                  <a:srgbClr val="EBEBEB"/>
                </a:solidFill>
              </a:rPr>
              <a:t>RTO OSSERVATORI DEL 11.02.2022</a:t>
            </a:r>
          </a:p>
        </p:txBody>
      </p:sp>
      <p:pic>
        <p:nvPicPr>
          <p:cNvPr id="5" name="Immagine 4">
            <a:extLst>
              <a:ext uri="{FF2B5EF4-FFF2-40B4-BE49-F238E27FC236}">
                <a16:creationId xmlns:a16="http://schemas.microsoft.com/office/drawing/2014/main" id="{0C90053C-12A7-4097-967E-C99EAB3B932F}"/>
              </a:ext>
            </a:extLst>
          </p:cNvPr>
          <p:cNvPicPr>
            <a:picLocks noChangeAspect="1"/>
          </p:cNvPicPr>
          <p:nvPr/>
        </p:nvPicPr>
        <p:blipFill>
          <a:blip r:embed="rId6"/>
          <a:stretch>
            <a:fillRect/>
          </a:stretch>
        </p:blipFill>
        <p:spPr>
          <a:xfrm>
            <a:off x="7203354" y="2074882"/>
            <a:ext cx="2936836" cy="2936836"/>
          </a:xfrm>
          <a:prstGeom prst="rect">
            <a:avLst/>
          </a:prstGeom>
          <a:effectLst/>
        </p:spPr>
      </p:pic>
    </p:spTree>
    <p:extLst>
      <p:ext uri="{BB962C8B-B14F-4D97-AF65-F5344CB8AC3E}">
        <p14:creationId xmlns:p14="http://schemas.microsoft.com/office/powerpoint/2010/main" val="114973519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29657-196E-46D1-851F-E9556427A0E9}"/>
              </a:ext>
            </a:extLst>
          </p:cNvPr>
          <p:cNvSpPr>
            <a:spLocks noGrp="1"/>
          </p:cNvSpPr>
          <p:nvPr>
            <p:ph type="title"/>
          </p:nvPr>
        </p:nvSpPr>
        <p:spPr/>
        <p:txBody>
          <a:bodyPr/>
          <a:lstStyle/>
          <a:p>
            <a:pPr algn="ctr"/>
            <a:r>
              <a:rPr lang="it-IT" b="1" dirty="0">
                <a:solidFill>
                  <a:srgbClr val="FFFF00"/>
                </a:solidFill>
              </a:rPr>
              <a:t>PARTE ATLETICA</a:t>
            </a:r>
          </a:p>
        </p:txBody>
      </p:sp>
      <p:pic>
        <p:nvPicPr>
          <p:cNvPr id="5" name="Segnaposto contenuto 4">
            <a:extLst>
              <a:ext uri="{FF2B5EF4-FFF2-40B4-BE49-F238E27FC236}">
                <a16:creationId xmlns:a16="http://schemas.microsoft.com/office/drawing/2014/main" id="{52CE22FA-BD36-4650-83D7-BD8E4B003A26}"/>
              </a:ext>
            </a:extLst>
          </p:cNvPr>
          <p:cNvPicPr>
            <a:picLocks noGrp="1" noChangeAspect="1"/>
          </p:cNvPicPr>
          <p:nvPr>
            <p:ph idx="1"/>
          </p:nvPr>
        </p:nvPicPr>
        <p:blipFill>
          <a:blip r:embed="rId2"/>
          <a:stretch>
            <a:fillRect/>
          </a:stretch>
        </p:blipFill>
        <p:spPr>
          <a:xfrm>
            <a:off x="780176" y="2558642"/>
            <a:ext cx="9270658" cy="2835479"/>
          </a:xfrm>
        </p:spPr>
      </p:pic>
      <p:sp>
        <p:nvSpPr>
          <p:cNvPr id="3" name="CasellaDiTesto 2">
            <a:extLst>
              <a:ext uri="{FF2B5EF4-FFF2-40B4-BE49-F238E27FC236}">
                <a16:creationId xmlns:a16="http://schemas.microsoft.com/office/drawing/2014/main" id="{B89C8FEA-D566-4854-9AC7-1687117E24E4}"/>
              </a:ext>
            </a:extLst>
          </p:cNvPr>
          <p:cNvSpPr txBox="1"/>
          <p:nvPr/>
        </p:nvSpPr>
        <p:spPr>
          <a:xfrm>
            <a:off x="3177916" y="1655205"/>
            <a:ext cx="4946754" cy="369332"/>
          </a:xfrm>
          <a:prstGeom prst="rect">
            <a:avLst/>
          </a:prstGeom>
          <a:noFill/>
        </p:spPr>
        <p:txBody>
          <a:bodyPr wrap="square" rtlCol="0">
            <a:spAutoFit/>
          </a:bodyPr>
          <a:lstStyle/>
          <a:p>
            <a:r>
              <a:rPr lang="it-IT" b="1" dirty="0">
                <a:solidFill>
                  <a:srgbClr val="FFFF00"/>
                </a:solidFill>
              </a:rPr>
              <a:t>COME COMPILARE IL RIQUADRO:</a:t>
            </a:r>
          </a:p>
        </p:txBody>
      </p:sp>
      <p:sp>
        <p:nvSpPr>
          <p:cNvPr id="4" name="CasellaDiTesto 3">
            <a:extLst>
              <a:ext uri="{FF2B5EF4-FFF2-40B4-BE49-F238E27FC236}">
                <a16:creationId xmlns:a16="http://schemas.microsoft.com/office/drawing/2014/main" id="{B72CD191-FEE7-4CE2-8A69-E1B57151DB2F}"/>
              </a:ext>
            </a:extLst>
          </p:cNvPr>
          <p:cNvSpPr txBox="1"/>
          <p:nvPr/>
        </p:nvSpPr>
        <p:spPr>
          <a:xfrm>
            <a:off x="1349115" y="3253778"/>
            <a:ext cx="7704944" cy="1477328"/>
          </a:xfrm>
          <a:prstGeom prst="rect">
            <a:avLst/>
          </a:prstGeom>
          <a:noFill/>
        </p:spPr>
        <p:txBody>
          <a:bodyPr wrap="square" rtlCol="0">
            <a:spAutoFit/>
          </a:bodyPr>
          <a:lstStyle/>
          <a:p>
            <a:pPr marL="285750" indent="-285750">
              <a:buFontTx/>
              <a:buChar char="-"/>
            </a:pPr>
            <a:r>
              <a:rPr lang="it-IT" b="1" dirty="0">
                <a:solidFill>
                  <a:schemeClr val="bg1"/>
                </a:solidFill>
              </a:rPr>
              <a:t>Parlare SEMPRE dello spostamento in campo e del posizionamento nelle riprese di gioco</a:t>
            </a:r>
          </a:p>
          <a:p>
            <a:pPr marL="285750" indent="-285750">
              <a:buFontTx/>
              <a:buChar char="-"/>
            </a:pPr>
            <a:r>
              <a:rPr lang="it-IT" b="1" dirty="0">
                <a:solidFill>
                  <a:schemeClr val="bg1"/>
                </a:solidFill>
              </a:rPr>
              <a:t>Analizzare le varie componenti della prestazione atletica dell’arbitro (Resistenza/fondo, velocità, scatto/progressione/cambio passo)</a:t>
            </a:r>
          </a:p>
        </p:txBody>
      </p:sp>
      <p:pic>
        <p:nvPicPr>
          <p:cNvPr id="6" name="Immagine 5">
            <a:extLst>
              <a:ext uri="{FF2B5EF4-FFF2-40B4-BE49-F238E27FC236}">
                <a16:creationId xmlns:a16="http://schemas.microsoft.com/office/drawing/2014/main" id="{CB32E5A9-85CD-4D24-AA42-E181E13DBF2F}"/>
              </a:ext>
            </a:extLst>
          </p:cNvPr>
          <p:cNvPicPr>
            <a:picLocks noChangeAspect="1"/>
          </p:cNvPicPr>
          <p:nvPr/>
        </p:nvPicPr>
        <p:blipFill>
          <a:blip r:embed="rId3"/>
          <a:stretch>
            <a:fillRect/>
          </a:stretch>
        </p:blipFill>
        <p:spPr>
          <a:xfrm>
            <a:off x="46065" y="30893"/>
            <a:ext cx="2030144" cy="2030144"/>
          </a:xfrm>
          <a:prstGeom prst="rect">
            <a:avLst/>
          </a:prstGeom>
        </p:spPr>
      </p:pic>
    </p:spTree>
    <p:extLst>
      <p:ext uri="{BB962C8B-B14F-4D97-AF65-F5344CB8AC3E}">
        <p14:creationId xmlns:p14="http://schemas.microsoft.com/office/powerpoint/2010/main" val="6305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29657-196E-46D1-851F-E9556427A0E9}"/>
              </a:ext>
            </a:extLst>
          </p:cNvPr>
          <p:cNvSpPr>
            <a:spLocks noGrp="1"/>
          </p:cNvSpPr>
          <p:nvPr>
            <p:ph type="title"/>
          </p:nvPr>
        </p:nvSpPr>
        <p:spPr/>
        <p:txBody>
          <a:bodyPr/>
          <a:lstStyle/>
          <a:p>
            <a:pPr algn="ctr"/>
            <a:r>
              <a:rPr lang="it-IT" b="1" dirty="0">
                <a:solidFill>
                  <a:srgbClr val="FFFF00"/>
                </a:solidFill>
              </a:rPr>
              <a:t>PARTE ATLETICA</a:t>
            </a:r>
          </a:p>
        </p:txBody>
      </p:sp>
      <p:pic>
        <p:nvPicPr>
          <p:cNvPr id="5" name="Segnaposto contenuto 4">
            <a:extLst>
              <a:ext uri="{FF2B5EF4-FFF2-40B4-BE49-F238E27FC236}">
                <a16:creationId xmlns:a16="http://schemas.microsoft.com/office/drawing/2014/main" id="{52CE22FA-BD36-4650-83D7-BD8E4B003A26}"/>
              </a:ext>
            </a:extLst>
          </p:cNvPr>
          <p:cNvPicPr>
            <a:picLocks noGrp="1" noChangeAspect="1"/>
          </p:cNvPicPr>
          <p:nvPr>
            <p:ph idx="1"/>
          </p:nvPr>
        </p:nvPicPr>
        <p:blipFill>
          <a:blip r:embed="rId2"/>
          <a:stretch>
            <a:fillRect/>
          </a:stretch>
        </p:blipFill>
        <p:spPr>
          <a:xfrm>
            <a:off x="780176" y="2558642"/>
            <a:ext cx="9270658" cy="2835479"/>
          </a:xfrm>
        </p:spPr>
      </p:pic>
      <p:sp>
        <p:nvSpPr>
          <p:cNvPr id="3" name="CasellaDiTesto 2">
            <a:extLst>
              <a:ext uri="{FF2B5EF4-FFF2-40B4-BE49-F238E27FC236}">
                <a16:creationId xmlns:a16="http://schemas.microsoft.com/office/drawing/2014/main" id="{B89C8FEA-D566-4854-9AC7-1687117E24E4}"/>
              </a:ext>
            </a:extLst>
          </p:cNvPr>
          <p:cNvSpPr txBox="1"/>
          <p:nvPr/>
        </p:nvSpPr>
        <p:spPr>
          <a:xfrm>
            <a:off x="3177916" y="1655205"/>
            <a:ext cx="4946754" cy="369332"/>
          </a:xfrm>
          <a:prstGeom prst="rect">
            <a:avLst/>
          </a:prstGeom>
          <a:noFill/>
        </p:spPr>
        <p:txBody>
          <a:bodyPr wrap="square" rtlCol="0">
            <a:spAutoFit/>
          </a:bodyPr>
          <a:lstStyle/>
          <a:p>
            <a:pPr algn="ctr"/>
            <a:r>
              <a:rPr lang="it-IT" b="1" dirty="0">
                <a:solidFill>
                  <a:srgbClr val="FFFF00"/>
                </a:solidFill>
              </a:rPr>
              <a:t>ESEMPIO:</a:t>
            </a:r>
          </a:p>
        </p:txBody>
      </p:sp>
      <p:sp>
        <p:nvSpPr>
          <p:cNvPr id="4" name="CasellaDiTesto 3">
            <a:extLst>
              <a:ext uri="{FF2B5EF4-FFF2-40B4-BE49-F238E27FC236}">
                <a16:creationId xmlns:a16="http://schemas.microsoft.com/office/drawing/2014/main" id="{B72CD191-FEE7-4CE2-8A69-E1B57151DB2F}"/>
              </a:ext>
            </a:extLst>
          </p:cNvPr>
          <p:cNvSpPr txBox="1"/>
          <p:nvPr/>
        </p:nvSpPr>
        <p:spPr>
          <a:xfrm>
            <a:off x="1124262" y="3253778"/>
            <a:ext cx="8604354" cy="1815882"/>
          </a:xfrm>
          <a:prstGeom prst="rect">
            <a:avLst/>
          </a:prstGeom>
          <a:noFill/>
        </p:spPr>
        <p:txBody>
          <a:bodyPr wrap="square" rtlCol="0">
            <a:spAutoFit/>
          </a:bodyPr>
          <a:lstStyle/>
          <a:p>
            <a:r>
              <a:rPr lang="it-IT" sz="1400" b="1" dirty="0">
                <a:solidFill>
                  <a:schemeClr val="bg1"/>
                </a:solidFill>
                <a:latin typeface="Arial Nova" panose="020B0504020202020204" pitchFamily="34" charset="0"/>
              </a:rPr>
              <a:t>Nonostante la bella presenza, la corsa del collega appare pesante, legnosa, legata. Pur mantenendo una corsa adeguata e costante, non ha mai mostrato quel cambio di passo che in talune circostanze era necessario esibire. Il suo incedere sul TDG è altresì parso troppo centrale, quasi mai si è allargato lateralmente cercando quel posizionamento che gli potesse permettere una migliore visibilità. Niente di estremamente negativo, ma XXX deve e può offrire maggiore freschezza atletica. Il fatto che non si sia mai trovato troppo lontano dall'azione è perché sovente riusciva ad anticipare lo sviluppo del gioco, ma quando il gioco stesso richiede un'esplosività dinamica, occorre essere in grado di rispondere </a:t>
            </a:r>
            <a:r>
              <a:rPr lang="it-IT" sz="1400" b="1" dirty="0">
                <a:highlight>
                  <a:srgbClr val="FF0000"/>
                </a:highlight>
                <a:latin typeface="Arial Nova" panose="020B0504020202020204" pitchFamily="34" charset="0"/>
              </a:rPr>
              <a:t>"presente, ci sono". </a:t>
            </a:r>
          </a:p>
        </p:txBody>
      </p:sp>
      <p:pic>
        <p:nvPicPr>
          <p:cNvPr id="6" name="Immagine 5">
            <a:extLst>
              <a:ext uri="{FF2B5EF4-FFF2-40B4-BE49-F238E27FC236}">
                <a16:creationId xmlns:a16="http://schemas.microsoft.com/office/drawing/2014/main" id="{CB32E5A9-85CD-4D24-AA42-E181E13DBF2F}"/>
              </a:ext>
            </a:extLst>
          </p:cNvPr>
          <p:cNvPicPr>
            <a:picLocks noChangeAspect="1"/>
          </p:cNvPicPr>
          <p:nvPr/>
        </p:nvPicPr>
        <p:blipFill>
          <a:blip r:embed="rId3"/>
          <a:stretch>
            <a:fillRect/>
          </a:stretch>
        </p:blipFill>
        <p:spPr>
          <a:xfrm>
            <a:off x="46065" y="30893"/>
            <a:ext cx="2030144" cy="2030144"/>
          </a:xfrm>
          <a:prstGeom prst="rect">
            <a:avLst/>
          </a:prstGeom>
        </p:spPr>
      </p:pic>
      <p:sp>
        <p:nvSpPr>
          <p:cNvPr id="7" name="CasellaDiTesto 6">
            <a:extLst>
              <a:ext uri="{FF2B5EF4-FFF2-40B4-BE49-F238E27FC236}">
                <a16:creationId xmlns:a16="http://schemas.microsoft.com/office/drawing/2014/main" id="{7F4DE933-B5E5-4EC1-B8B3-D209CA2220DB}"/>
              </a:ext>
            </a:extLst>
          </p:cNvPr>
          <p:cNvSpPr txBox="1"/>
          <p:nvPr/>
        </p:nvSpPr>
        <p:spPr>
          <a:xfrm>
            <a:off x="791110" y="5758951"/>
            <a:ext cx="9270658" cy="646331"/>
          </a:xfrm>
          <a:prstGeom prst="rect">
            <a:avLst/>
          </a:prstGeom>
          <a:noFill/>
        </p:spPr>
        <p:txBody>
          <a:bodyPr wrap="square" rtlCol="0">
            <a:spAutoFit/>
          </a:bodyPr>
          <a:lstStyle/>
          <a:p>
            <a:r>
              <a:rPr lang="it-IT" b="1" dirty="0">
                <a:solidFill>
                  <a:schemeClr val="bg1"/>
                </a:solidFill>
                <a:highlight>
                  <a:srgbClr val="FFFF00"/>
                </a:highlight>
              </a:rPr>
              <a:t>Bene, ma non strafare in commenti extra partita. Ricordati di scrivere sempre se i piazzamenti dell’arbitro nelle varie riprese di gioco sono corretti o meno.</a:t>
            </a:r>
          </a:p>
        </p:txBody>
      </p:sp>
    </p:spTree>
    <p:extLst>
      <p:ext uri="{BB962C8B-B14F-4D97-AF65-F5344CB8AC3E}">
        <p14:creationId xmlns:p14="http://schemas.microsoft.com/office/powerpoint/2010/main" val="3763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95BBE-6269-41BE-B62D-B17176FB18CD}"/>
              </a:ext>
            </a:extLst>
          </p:cNvPr>
          <p:cNvSpPr>
            <a:spLocks noGrp="1"/>
          </p:cNvSpPr>
          <p:nvPr>
            <p:ph type="title"/>
          </p:nvPr>
        </p:nvSpPr>
        <p:spPr>
          <a:xfrm>
            <a:off x="646111" y="350449"/>
            <a:ext cx="9404723" cy="1400530"/>
          </a:xfrm>
        </p:spPr>
        <p:txBody>
          <a:bodyPr/>
          <a:lstStyle/>
          <a:p>
            <a:pPr algn="ctr"/>
            <a:r>
              <a:rPr lang="it-IT" b="1" dirty="0">
                <a:solidFill>
                  <a:srgbClr val="FFFF00"/>
                </a:solidFill>
              </a:rPr>
              <a:t>PERSONALITA’</a:t>
            </a:r>
          </a:p>
        </p:txBody>
      </p:sp>
      <p:pic>
        <p:nvPicPr>
          <p:cNvPr id="5" name="Segnaposto contenuto 4">
            <a:extLst>
              <a:ext uri="{FF2B5EF4-FFF2-40B4-BE49-F238E27FC236}">
                <a16:creationId xmlns:a16="http://schemas.microsoft.com/office/drawing/2014/main" id="{C2EC04F9-5720-4BA4-9992-16E273287C8C}"/>
              </a:ext>
            </a:extLst>
          </p:cNvPr>
          <p:cNvPicPr>
            <a:picLocks noGrp="1" noChangeAspect="1"/>
          </p:cNvPicPr>
          <p:nvPr>
            <p:ph idx="1"/>
          </p:nvPr>
        </p:nvPicPr>
        <p:blipFill>
          <a:blip r:embed="rId2"/>
          <a:stretch>
            <a:fillRect/>
          </a:stretch>
        </p:blipFill>
        <p:spPr>
          <a:xfrm>
            <a:off x="646111" y="2256639"/>
            <a:ext cx="9404723" cy="4320330"/>
          </a:xfrm>
        </p:spPr>
      </p:pic>
      <p:sp>
        <p:nvSpPr>
          <p:cNvPr id="3" name="CasellaDiTesto 2">
            <a:extLst>
              <a:ext uri="{FF2B5EF4-FFF2-40B4-BE49-F238E27FC236}">
                <a16:creationId xmlns:a16="http://schemas.microsoft.com/office/drawing/2014/main" id="{014A4D06-2D10-4CCF-AF78-8D8788B0CE22}"/>
              </a:ext>
            </a:extLst>
          </p:cNvPr>
          <p:cNvSpPr txBox="1"/>
          <p:nvPr/>
        </p:nvSpPr>
        <p:spPr>
          <a:xfrm>
            <a:off x="646110" y="1749525"/>
            <a:ext cx="9404723" cy="369332"/>
          </a:xfrm>
          <a:prstGeom prst="rect">
            <a:avLst/>
          </a:prstGeom>
          <a:noFill/>
        </p:spPr>
        <p:txBody>
          <a:bodyPr wrap="square" rtlCol="0">
            <a:spAutoFit/>
          </a:bodyPr>
          <a:lstStyle/>
          <a:p>
            <a:pPr algn="ctr"/>
            <a:r>
              <a:rPr lang="it-IT" b="1" dirty="0">
                <a:solidFill>
                  <a:srgbClr val="FFFF00"/>
                </a:solidFill>
              </a:rPr>
              <a:t>PRINCIPALI ERRORI ED OMISSIONI:</a:t>
            </a:r>
          </a:p>
        </p:txBody>
      </p:sp>
      <p:pic>
        <p:nvPicPr>
          <p:cNvPr id="4" name="Immagine 3">
            <a:extLst>
              <a:ext uri="{FF2B5EF4-FFF2-40B4-BE49-F238E27FC236}">
                <a16:creationId xmlns:a16="http://schemas.microsoft.com/office/drawing/2014/main" id="{5242EB79-2F06-4709-B3E3-19475426EFD7}"/>
              </a:ext>
            </a:extLst>
          </p:cNvPr>
          <p:cNvPicPr>
            <a:picLocks noChangeAspect="1"/>
          </p:cNvPicPr>
          <p:nvPr/>
        </p:nvPicPr>
        <p:blipFill>
          <a:blip r:embed="rId3"/>
          <a:stretch>
            <a:fillRect/>
          </a:stretch>
        </p:blipFill>
        <p:spPr>
          <a:xfrm>
            <a:off x="9727879" y="-26335"/>
            <a:ext cx="2030144" cy="2030144"/>
          </a:xfrm>
          <a:prstGeom prst="rect">
            <a:avLst/>
          </a:prstGeom>
        </p:spPr>
      </p:pic>
      <p:sp>
        <p:nvSpPr>
          <p:cNvPr id="6" name="CasellaDiTesto 5">
            <a:extLst>
              <a:ext uri="{FF2B5EF4-FFF2-40B4-BE49-F238E27FC236}">
                <a16:creationId xmlns:a16="http://schemas.microsoft.com/office/drawing/2014/main" id="{30C92C9A-8AD5-4C32-97CF-8912B6899DE4}"/>
              </a:ext>
            </a:extLst>
          </p:cNvPr>
          <p:cNvSpPr txBox="1"/>
          <p:nvPr/>
        </p:nvSpPr>
        <p:spPr>
          <a:xfrm>
            <a:off x="942680" y="3063711"/>
            <a:ext cx="8785199" cy="1477328"/>
          </a:xfrm>
          <a:prstGeom prst="rect">
            <a:avLst/>
          </a:prstGeom>
          <a:noFill/>
        </p:spPr>
        <p:txBody>
          <a:bodyPr wrap="square" rtlCol="0">
            <a:spAutoFit/>
          </a:bodyPr>
          <a:lstStyle/>
          <a:p>
            <a:pPr marL="285750" indent="-285750">
              <a:buFontTx/>
              <a:buChar char="-"/>
            </a:pPr>
            <a:r>
              <a:rPr lang="it-IT" b="1" dirty="0">
                <a:solidFill>
                  <a:schemeClr val="bg1"/>
                </a:solidFill>
              </a:rPr>
              <a:t>Scrivere in questo riquadro considerazioni e valutazioni relative ad altri riquadri (soprattutto relative al quadro tecnico/disciplinare)</a:t>
            </a:r>
          </a:p>
          <a:p>
            <a:pPr marL="285750" indent="-285750">
              <a:buFontTx/>
              <a:buChar char="-"/>
            </a:pPr>
            <a:r>
              <a:rPr lang="it-IT" b="1" dirty="0">
                <a:solidFill>
                  <a:schemeClr val="bg1"/>
                </a:solidFill>
              </a:rPr>
              <a:t>Nell’aspetto disciplinare la parte ’’meccanica’’ del provvedimento (modalità di esecuzione e tempistica) non va riportata qui ma nel quadro 1. In questo riquadro interessa l’ ‘’autorevolezza’’ dei provvedimenti</a:t>
            </a:r>
          </a:p>
        </p:txBody>
      </p:sp>
    </p:spTree>
    <p:extLst>
      <p:ext uri="{BB962C8B-B14F-4D97-AF65-F5344CB8AC3E}">
        <p14:creationId xmlns:p14="http://schemas.microsoft.com/office/powerpoint/2010/main" val="33732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95BBE-6269-41BE-B62D-B17176FB18CD}"/>
              </a:ext>
            </a:extLst>
          </p:cNvPr>
          <p:cNvSpPr>
            <a:spLocks noGrp="1"/>
          </p:cNvSpPr>
          <p:nvPr>
            <p:ph type="title"/>
          </p:nvPr>
        </p:nvSpPr>
        <p:spPr/>
        <p:txBody>
          <a:bodyPr/>
          <a:lstStyle/>
          <a:p>
            <a:pPr algn="ctr"/>
            <a:r>
              <a:rPr lang="it-IT" b="1" dirty="0">
                <a:solidFill>
                  <a:srgbClr val="FFFF00"/>
                </a:solidFill>
              </a:rPr>
              <a:t>PERSONALITA’</a:t>
            </a:r>
          </a:p>
        </p:txBody>
      </p:sp>
      <p:pic>
        <p:nvPicPr>
          <p:cNvPr id="5" name="Segnaposto contenuto 4">
            <a:extLst>
              <a:ext uri="{FF2B5EF4-FFF2-40B4-BE49-F238E27FC236}">
                <a16:creationId xmlns:a16="http://schemas.microsoft.com/office/drawing/2014/main" id="{C2EC04F9-5720-4BA4-9992-16E273287C8C}"/>
              </a:ext>
            </a:extLst>
          </p:cNvPr>
          <p:cNvPicPr>
            <a:picLocks noGrp="1" noChangeAspect="1"/>
          </p:cNvPicPr>
          <p:nvPr>
            <p:ph idx="1"/>
          </p:nvPr>
        </p:nvPicPr>
        <p:blipFill>
          <a:blip r:embed="rId2"/>
          <a:stretch>
            <a:fillRect/>
          </a:stretch>
        </p:blipFill>
        <p:spPr>
          <a:xfrm>
            <a:off x="646111" y="2256639"/>
            <a:ext cx="9404723" cy="4320330"/>
          </a:xfrm>
        </p:spPr>
      </p:pic>
      <p:sp>
        <p:nvSpPr>
          <p:cNvPr id="3" name="CasellaDiTesto 2">
            <a:extLst>
              <a:ext uri="{FF2B5EF4-FFF2-40B4-BE49-F238E27FC236}">
                <a16:creationId xmlns:a16="http://schemas.microsoft.com/office/drawing/2014/main" id="{65247B84-246D-438E-9129-12272B6EDE3B}"/>
              </a:ext>
            </a:extLst>
          </p:cNvPr>
          <p:cNvSpPr txBox="1"/>
          <p:nvPr/>
        </p:nvSpPr>
        <p:spPr>
          <a:xfrm>
            <a:off x="646110" y="1668582"/>
            <a:ext cx="9404723" cy="369332"/>
          </a:xfrm>
          <a:prstGeom prst="rect">
            <a:avLst/>
          </a:prstGeom>
          <a:noFill/>
        </p:spPr>
        <p:txBody>
          <a:bodyPr wrap="square" rtlCol="0">
            <a:spAutoFit/>
          </a:bodyPr>
          <a:lstStyle/>
          <a:p>
            <a:pPr algn="ctr"/>
            <a:r>
              <a:rPr lang="it-IT" b="1" dirty="0">
                <a:solidFill>
                  <a:srgbClr val="FFFF00"/>
                </a:solidFill>
              </a:rPr>
              <a:t>COME COMPILARE IL RIQUADRO:</a:t>
            </a:r>
          </a:p>
        </p:txBody>
      </p:sp>
      <p:sp>
        <p:nvSpPr>
          <p:cNvPr id="4" name="CasellaDiTesto 3">
            <a:extLst>
              <a:ext uri="{FF2B5EF4-FFF2-40B4-BE49-F238E27FC236}">
                <a16:creationId xmlns:a16="http://schemas.microsoft.com/office/drawing/2014/main" id="{66865FA2-981C-4CBB-81B4-228403FC2B10}"/>
              </a:ext>
            </a:extLst>
          </p:cNvPr>
          <p:cNvSpPr txBox="1"/>
          <p:nvPr/>
        </p:nvSpPr>
        <p:spPr>
          <a:xfrm>
            <a:off x="971343" y="3110335"/>
            <a:ext cx="8754256" cy="3139321"/>
          </a:xfrm>
          <a:prstGeom prst="rect">
            <a:avLst/>
          </a:prstGeom>
          <a:noFill/>
        </p:spPr>
        <p:txBody>
          <a:bodyPr wrap="square" rtlCol="0">
            <a:spAutoFit/>
          </a:bodyPr>
          <a:lstStyle/>
          <a:p>
            <a:pPr marL="285750" indent="-285750">
              <a:buFontTx/>
              <a:buChar char="-"/>
            </a:pPr>
            <a:r>
              <a:rPr lang="it-IT" b="1" dirty="0">
                <a:solidFill>
                  <a:srgbClr val="FFFF00"/>
                </a:solidFill>
              </a:rPr>
              <a:t>Leadership e rispetto dei calciatori</a:t>
            </a:r>
          </a:p>
          <a:p>
            <a:pPr marL="285750" indent="-285750">
              <a:buFontTx/>
              <a:buChar char="-"/>
            </a:pPr>
            <a:r>
              <a:rPr lang="it-IT" b="1" dirty="0">
                <a:solidFill>
                  <a:srgbClr val="FFFF00"/>
                </a:solidFill>
              </a:rPr>
              <a:t>Tolleranza alle proteste ed ai dissensi</a:t>
            </a:r>
          </a:p>
          <a:p>
            <a:pPr marL="285750" indent="-285750">
              <a:buFontTx/>
              <a:buChar char="-"/>
            </a:pPr>
            <a:r>
              <a:rPr lang="it-IT" b="1" dirty="0">
                <a:solidFill>
                  <a:srgbClr val="FFFF00"/>
                </a:solidFill>
              </a:rPr>
              <a:t>Naturalezza nell’operato</a:t>
            </a:r>
          </a:p>
          <a:p>
            <a:pPr marL="285750" indent="-285750">
              <a:buFontTx/>
              <a:buChar char="-"/>
            </a:pPr>
            <a:r>
              <a:rPr lang="it-IT" b="1" dirty="0">
                <a:solidFill>
                  <a:srgbClr val="FFFF00"/>
                </a:solidFill>
              </a:rPr>
              <a:t>Atteggiamento verso i calciatori (educato, risoluto, autorevole e non autoritario o viceversa, ecc.)</a:t>
            </a:r>
          </a:p>
          <a:p>
            <a:pPr marL="285750" indent="-285750">
              <a:buFontTx/>
              <a:buChar char="-"/>
            </a:pPr>
            <a:r>
              <a:rPr lang="it-IT" b="1" dirty="0">
                <a:solidFill>
                  <a:srgbClr val="FFFF00"/>
                </a:solidFill>
              </a:rPr>
              <a:t>Sensibilità sulla tutela ai calciatori (reattività ad un infortunio)</a:t>
            </a:r>
          </a:p>
          <a:p>
            <a:pPr marL="285750" indent="-285750">
              <a:buFontTx/>
              <a:buChar char="-"/>
            </a:pPr>
            <a:r>
              <a:rPr lang="it-IT" b="1" dirty="0">
                <a:solidFill>
                  <a:srgbClr val="FFFF00"/>
                </a:solidFill>
              </a:rPr>
              <a:t>Credibilità (capacità di ‘’vendere’’ le sue decisioni, reattività mentale rispetto ai possibili eventi)</a:t>
            </a:r>
          </a:p>
          <a:p>
            <a:pPr marL="285750" indent="-285750">
              <a:buFontTx/>
              <a:buChar char="-"/>
            </a:pPr>
            <a:r>
              <a:rPr lang="it-IT" b="1" dirty="0">
                <a:solidFill>
                  <a:srgbClr val="FFFF00"/>
                </a:solidFill>
              </a:rPr>
              <a:t>Modalità di segnalazione (spontanea, forzata, isterica, ecc.)</a:t>
            </a:r>
          </a:p>
          <a:p>
            <a:pPr marL="285750" indent="-285750">
              <a:buFontTx/>
              <a:buChar char="-"/>
            </a:pPr>
            <a:r>
              <a:rPr lang="it-IT" b="1" dirty="0">
                <a:solidFill>
                  <a:srgbClr val="FFFF00"/>
                </a:solidFill>
              </a:rPr>
              <a:t>Controllo panchine</a:t>
            </a:r>
          </a:p>
          <a:p>
            <a:pPr marL="285750" indent="-285750">
              <a:buFontTx/>
              <a:buChar char="-"/>
            </a:pPr>
            <a:endParaRPr lang="it-IT" b="1" dirty="0">
              <a:solidFill>
                <a:schemeClr val="bg1"/>
              </a:solidFill>
            </a:endParaRPr>
          </a:p>
        </p:txBody>
      </p:sp>
      <p:pic>
        <p:nvPicPr>
          <p:cNvPr id="6" name="Immagine 5">
            <a:extLst>
              <a:ext uri="{FF2B5EF4-FFF2-40B4-BE49-F238E27FC236}">
                <a16:creationId xmlns:a16="http://schemas.microsoft.com/office/drawing/2014/main" id="{BC50A795-E161-4602-A682-981E41E2A498}"/>
              </a:ext>
            </a:extLst>
          </p:cNvPr>
          <p:cNvPicPr>
            <a:picLocks noChangeAspect="1"/>
          </p:cNvPicPr>
          <p:nvPr/>
        </p:nvPicPr>
        <p:blipFill>
          <a:blip r:embed="rId3"/>
          <a:stretch>
            <a:fillRect/>
          </a:stretch>
        </p:blipFill>
        <p:spPr>
          <a:xfrm>
            <a:off x="9725599" y="-63708"/>
            <a:ext cx="2030144" cy="2030144"/>
          </a:xfrm>
          <a:prstGeom prst="rect">
            <a:avLst/>
          </a:prstGeom>
        </p:spPr>
      </p:pic>
    </p:spTree>
    <p:extLst>
      <p:ext uri="{BB962C8B-B14F-4D97-AF65-F5344CB8AC3E}">
        <p14:creationId xmlns:p14="http://schemas.microsoft.com/office/powerpoint/2010/main" val="20794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95BBE-6269-41BE-B62D-B17176FB18CD}"/>
              </a:ext>
            </a:extLst>
          </p:cNvPr>
          <p:cNvSpPr>
            <a:spLocks noGrp="1"/>
          </p:cNvSpPr>
          <p:nvPr>
            <p:ph type="title"/>
          </p:nvPr>
        </p:nvSpPr>
        <p:spPr>
          <a:xfrm>
            <a:off x="646111" y="350449"/>
            <a:ext cx="9404723" cy="1400530"/>
          </a:xfrm>
        </p:spPr>
        <p:txBody>
          <a:bodyPr/>
          <a:lstStyle/>
          <a:p>
            <a:pPr algn="ctr"/>
            <a:r>
              <a:rPr lang="it-IT" b="1" dirty="0">
                <a:solidFill>
                  <a:srgbClr val="FFFF00"/>
                </a:solidFill>
              </a:rPr>
              <a:t>PERSONALITA’</a:t>
            </a:r>
          </a:p>
        </p:txBody>
      </p:sp>
      <p:pic>
        <p:nvPicPr>
          <p:cNvPr id="5" name="Segnaposto contenuto 4">
            <a:extLst>
              <a:ext uri="{FF2B5EF4-FFF2-40B4-BE49-F238E27FC236}">
                <a16:creationId xmlns:a16="http://schemas.microsoft.com/office/drawing/2014/main" id="{C2EC04F9-5720-4BA4-9992-16E273287C8C}"/>
              </a:ext>
            </a:extLst>
          </p:cNvPr>
          <p:cNvPicPr>
            <a:picLocks noGrp="1" noChangeAspect="1"/>
          </p:cNvPicPr>
          <p:nvPr>
            <p:ph idx="1"/>
          </p:nvPr>
        </p:nvPicPr>
        <p:blipFill>
          <a:blip r:embed="rId2"/>
          <a:stretch>
            <a:fillRect/>
          </a:stretch>
        </p:blipFill>
        <p:spPr>
          <a:xfrm>
            <a:off x="646111" y="2256639"/>
            <a:ext cx="9404723" cy="4320330"/>
          </a:xfrm>
        </p:spPr>
      </p:pic>
      <p:sp>
        <p:nvSpPr>
          <p:cNvPr id="3" name="CasellaDiTesto 2">
            <a:extLst>
              <a:ext uri="{FF2B5EF4-FFF2-40B4-BE49-F238E27FC236}">
                <a16:creationId xmlns:a16="http://schemas.microsoft.com/office/drawing/2014/main" id="{014A4D06-2D10-4CCF-AF78-8D8788B0CE22}"/>
              </a:ext>
            </a:extLst>
          </p:cNvPr>
          <p:cNvSpPr txBox="1"/>
          <p:nvPr/>
        </p:nvSpPr>
        <p:spPr>
          <a:xfrm>
            <a:off x="646110" y="1749525"/>
            <a:ext cx="9404723" cy="369332"/>
          </a:xfrm>
          <a:prstGeom prst="rect">
            <a:avLst/>
          </a:prstGeom>
          <a:noFill/>
        </p:spPr>
        <p:txBody>
          <a:bodyPr wrap="square" rtlCol="0">
            <a:spAutoFit/>
          </a:bodyPr>
          <a:lstStyle/>
          <a:p>
            <a:pPr algn="ctr"/>
            <a:r>
              <a:rPr lang="it-IT" b="1" dirty="0">
                <a:solidFill>
                  <a:srgbClr val="FFFF00"/>
                </a:solidFill>
              </a:rPr>
              <a:t>ESEMPIO DI COMPILAZIONE NON IN LINEA:</a:t>
            </a:r>
          </a:p>
        </p:txBody>
      </p:sp>
      <p:pic>
        <p:nvPicPr>
          <p:cNvPr id="4" name="Immagine 3">
            <a:extLst>
              <a:ext uri="{FF2B5EF4-FFF2-40B4-BE49-F238E27FC236}">
                <a16:creationId xmlns:a16="http://schemas.microsoft.com/office/drawing/2014/main" id="{5242EB79-2F06-4709-B3E3-19475426EFD7}"/>
              </a:ext>
            </a:extLst>
          </p:cNvPr>
          <p:cNvPicPr>
            <a:picLocks noChangeAspect="1"/>
          </p:cNvPicPr>
          <p:nvPr/>
        </p:nvPicPr>
        <p:blipFill>
          <a:blip r:embed="rId3"/>
          <a:stretch>
            <a:fillRect/>
          </a:stretch>
        </p:blipFill>
        <p:spPr>
          <a:xfrm>
            <a:off x="9727879" y="-26335"/>
            <a:ext cx="2030144" cy="2030144"/>
          </a:xfrm>
          <a:prstGeom prst="rect">
            <a:avLst/>
          </a:prstGeom>
        </p:spPr>
      </p:pic>
      <p:sp>
        <p:nvSpPr>
          <p:cNvPr id="6" name="CasellaDiTesto 5">
            <a:extLst>
              <a:ext uri="{FF2B5EF4-FFF2-40B4-BE49-F238E27FC236}">
                <a16:creationId xmlns:a16="http://schemas.microsoft.com/office/drawing/2014/main" id="{53D48518-F757-49EA-AAC2-0DA8C3E9786A}"/>
              </a:ext>
            </a:extLst>
          </p:cNvPr>
          <p:cNvSpPr txBox="1"/>
          <p:nvPr/>
        </p:nvSpPr>
        <p:spPr>
          <a:xfrm>
            <a:off x="974361" y="2940193"/>
            <a:ext cx="8753518" cy="2031325"/>
          </a:xfrm>
          <a:prstGeom prst="rect">
            <a:avLst/>
          </a:prstGeom>
          <a:noFill/>
        </p:spPr>
        <p:txBody>
          <a:bodyPr wrap="square" rtlCol="0">
            <a:spAutoFit/>
          </a:bodyPr>
          <a:lstStyle/>
          <a:p>
            <a:r>
              <a:rPr lang="it-IT" sz="1400" dirty="0">
                <a:solidFill>
                  <a:schemeClr val="bg1"/>
                </a:solidFill>
                <a:latin typeface="Arial Nova" panose="020B0504020202020204" pitchFamily="34" charset="0"/>
              </a:rPr>
              <a:t>Il Collega si relaziona in maniera pacata ma sempre pronta garantendosi così il rispetto dei calciatori.</a:t>
            </a:r>
          </a:p>
          <a:p>
            <a:r>
              <a:rPr lang="it-IT" sz="1400" dirty="0">
                <a:solidFill>
                  <a:schemeClr val="bg1"/>
                </a:solidFill>
                <a:latin typeface="Arial Nova" panose="020B0504020202020204" pitchFamily="34" charset="0"/>
              </a:rPr>
              <a:t>Tutto sommato oggi la gara non è stata cattiva ma qualche battibecco e avvicinamenti pericolosi tra i giocatori ci sono stati ma lui era lì pronto a sedare gli animi e anziché ammonire ha preferito in due circostanze fare un richiamo. Se avesse ammonito magari sarebbero venuti alle mani in un momento della partita ancora in bilico: 2-1 per i locali. </a:t>
            </a:r>
          </a:p>
          <a:p>
            <a:r>
              <a:rPr lang="it-IT" sz="1400" dirty="0">
                <a:solidFill>
                  <a:schemeClr val="bg1"/>
                </a:solidFill>
                <a:latin typeface="Arial Nova" panose="020B0504020202020204" pitchFamily="34" charset="0"/>
              </a:rPr>
              <a:t>Ha avuto ragione perché dopo tutto è filato liscio.  Anche al 9° minuto della ripresa ha ritardato la rimessa per andare dal mister del XXX a chiarire le sue proteste. Ma ce l'aveva con il portiere locale che gli aveva fatto un gestaccio (visto da nessuno), ovviamente!!  La sua panchina era quella più vicina alla porta difesa del portiere locale.</a:t>
            </a:r>
          </a:p>
        </p:txBody>
      </p:sp>
      <p:sp>
        <p:nvSpPr>
          <p:cNvPr id="7" name="CasellaDiTesto 6">
            <a:extLst>
              <a:ext uri="{FF2B5EF4-FFF2-40B4-BE49-F238E27FC236}">
                <a16:creationId xmlns:a16="http://schemas.microsoft.com/office/drawing/2014/main" id="{2DB99EAC-74D6-42D3-AC7C-9D0910DCD102}"/>
              </a:ext>
            </a:extLst>
          </p:cNvPr>
          <p:cNvSpPr txBox="1"/>
          <p:nvPr/>
        </p:nvSpPr>
        <p:spPr>
          <a:xfrm>
            <a:off x="974361" y="5621311"/>
            <a:ext cx="8753518" cy="659568"/>
          </a:xfrm>
          <a:prstGeom prst="rect">
            <a:avLst/>
          </a:prstGeom>
          <a:noFill/>
        </p:spPr>
        <p:txBody>
          <a:bodyPr wrap="square" rtlCol="0">
            <a:spAutoFit/>
          </a:bodyPr>
          <a:lstStyle/>
          <a:p>
            <a:r>
              <a:rPr lang="it-IT" b="1" dirty="0">
                <a:solidFill>
                  <a:schemeClr val="bg1"/>
                </a:solidFill>
                <a:highlight>
                  <a:srgbClr val="FFFF00"/>
                </a:highlight>
              </a:rPr>
              <a:t>Usare una terminologia tecnica, attenzione alla gestione disciplinare che va nel riquadro 1</a:t>
            </a:r>
          </a:p>
        </p:txBody>
      </p:sp>
    </p:spTree>
    <p:extLst>
      <p:ext uri="{BB962C8B-B14F-4D97-AF65-F5344CB8AC3E}">
        <p14:creationId xmlns:p14="http://schemas.microsoft.com/office/powerpoint/2010/main" val="323390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95BBE-6269-41BE-B62D-B17176FB18CD}"/>
              </a:ext>
            </a:extLst>
          </p:cNvPr>
          <p:cNvSpPr>
            <a:spLocks noGrp="1"/>
          </p:cNvSpPr>
          <p:nvPr>
            <p:ph type="title"/>
          </p:nvPr>
        </p:nvSpPr>
        <p:spPr>
          <a:xfrm>
            <a:off x="646111" y="350449"/>
            <a:ext cx="9404723" cy="1400530"/>
          </a:xfrm>
        </p:spPr>
        <p:txBody>
          <a:bodyPr/>
          <a:lstStyle/>
          <a:p>
            <a:pPr algn="ctr"/>
            <a:r>
              <a:rPr lang="it-IT" b="1" dirty="0">
                <a:solidFill>
                  <a:srgbClr val="FFFF00"/>
                </a:solidFill>
              </a:rPr>
              <a:t>PERSONALITA’</a:t>
            </a:r>
          </a:p>
        </p:txBody>
      </p:sp>
      <p:pic>
        <p:nvPicPr>
          <p:cNvPr id="5" name="Segnaposto contenuto 4">
            <a:extLst>
              <a:ext uri="{FF2B5EF4-FFF2-40B4-BE49-F238E27FC236}">
                <a16:creationId xmlns:a16="http://schemas.microsoft.com/office/drawing/2014/main" id="{C2EC04F9-5720-4BA4-9992-16E273287C8C}"/>
              </a:ext>
            </a:extLst>
          </p:cNvPr>
          <p:cNvPicPr>
            <a:picLocks noGrp="1" noChangeAspect="1"/>
          </p:cNvPicPr>
          <p:nvPr>
            <p:ph idx="1"/>
          </p:nvPr>
        </p:nvPicPr>
        <p:blipFill>
          <a:blip r:embed="rId2"/>
          <a:stretch>
            <a:fillRect/>
          </a:stretch>
        </p:blipFill>
        <p:spPr>
          <a:xfrm>
            <a:off x="646111" y="2256639"/>
            <a:ext cx="9404723" cy="4320330"/>
          </a:xfrm>
        </p:spPr>
      </p:pic>
      <p:sp>
        <p:nvSpPr>
          <p:cNvPr id="3" name="CasellaDiTesto 2">
            <a:extLst>
              <a:ext uri="{FF2B5EF4-FFF2-40B4-BE49-F238E27FC236}">
                <a16:creationId xmlns:a16="http://schemas.microsoft.com/office/drawing/2014/main" id="{014A4D06-2D10-4CCF-AF78-8D8788B0CE22}"/>
              </a:ext>
            </a:extLst>
          </p:cNvPr>
          <p:cNvSpPr txBox="1"/>
          <p:nvPr/>
        </p:nvSpPr>
        <p:spPr>
          <a:xfrm>
            <a:off x="646110" y="1749525"/>
            <a:ext cx="9404723" cy="369332"/>
          </a:xfrm>
          <a:prstGeom prst="rect">
            <a:avLst/>
          </a:prstGeom>
          <a:noFill/>
        </p:spPr>
        <p:txBody>
          <a:bodyPr wrap="square" rtlCol="0">
            <a:spAutoFit/>
          </a:bodyPr>
          <a:lstStyle/>
          <a:p>
            <a:pPr algn="ctr"/>
            <a:r>
              <a:rPr lang="it-IT" b="1" dirty="0">
                <a:solidFill>
                  <a:srgbClr val="FFFF00"/>
                </a:solidFill>
              </a:rPr>
              <a:t>ESEMPIO DI COMPILAZIONE CORRETTA:</a:t>
            </a:r>
          </a:p>
        </p:txBody>
      </p:sp>
      <p:pic>
        <p:nvPicPr>
          <p:cNvPr id="4" name="Immagine 3">
            <a:extLst>
              <a:ext uri="{FF2B5EF4-FFF2-40B4-BE49-F238E27FC236}">
                <a16:creationId xmlns:a16="http://schemas.microsoft.com/office/drawing/2014/main" id="{5242EB79-2F06-4709-B3E3-19475426EFD7}"/>
              </a:ext>
            </a:extLst>
          </p:cNvPr>
          <p:cNvPicPr>
            <a:picLocks noChangeAspect="1"/>
          </p:cNvPicPr>
          <p:nvPr/>
        </p:nvPicPr>
        <p:blipFill>
          <a:blip r:embed="rId3"/>
          <a:stretch>
            <a:fillRect/>
          </a:stretch>
        </p:blipFill>
        <p:spPr>
          <a:xfrm>
            <a:off x="9727879" y="-26335"/>
            <a:ext cx="2030144" cy="2030144"/>
          </a:xfrm>
          <a:prstGeom prst="rect">
            <a:avLst/>
          </a:prstGeom>
        </p:spPr>
      </p:pic>
      <p:sp>
        <p:nvSpPr>
          <p:cNvPr id="6" name="CasellaDiTesto 5">
            <a:extLst>
              <a:ext uri="{FF2B5EF4-FFF2-40B4-BE49-F238E27FC236}">
                <a16:creationId xmlns:a16="http://schemas.microsoft.com/office/drawing/2014/main" id="{53D48518-F757-49EA-AAC2-0DA8C3E9786A}"/>
              </a:ext>
            </a:extLst>
          </p:cNvPr>
          <p:cNvSpPr txBox="1"/>
          <p:nvPr/>
        </p:nvSpPr>
        <p:spPr>
          <a:xfrm>
            <a:off x="974361" y="2940193"/>
            <a:ext cx="8753518" cy="1938992"/>
          </a:xfrm>
          <a:prstGeom prst="rect">
            <a:avLst/>
          </a:prstGeom>
          <a:noFill/>
        </p:spPr>
        <p:txBody>
          <a:bodyPr wrap="square" rtlCol="0">
            <a:spAutoFit/>
          </a:bodyPr>
          <a:lstStyle/>
          <a:p>
            <a:r>
              <a:rPr lang="it-IT" sz="1500" b="1" dirty="0">
                <a:solidFill>
                  <a:schemeClr val="bg1"/>
                </a:solidFill>
                <a:latin typeface="Arial Nova" panose="020B0504020202020204" pitchFamily="34" charset="0"/>
              </a:rPr>
              <a:t>XXX manca di esperienza, ha una personalità ancora molto acerba in campo. Non riesce a comunicare e attuare ciò le regole del giuoco stabiliscono, non ha la malizia e ne la sensibilità di capire situazioni potenzialmente pericolose di gioco. Mostra un blocco di fronte alle azioni di gioco pericolose, che non riesce a gestire. Durante la gara concede troppe spiegazioni agli occupanti le panchine e solo al 20° del secondo tempo ammonisce il Dirigente ufficiale ospite per proteste, dirigente che per tutta la gara ha disturbato mostrando più volte disapprovazione nei riguardi delle scelte adottate. XXX si pone in maniera educata, ma indubbiamente la sua personalità deve migliorare, crescere e rafforzarsi</a:t>
            </a:r>
          </a:p>
        </p:txBody>
      </p:sp>
      <p:sp>
        <p:nvSpPr>
          <p:cNvPr id="7" name="CasellaDiTesto 6">
            <a:extLst>
              <a:ext uri="{FF2B5EF4-FFF2-40B4-BE49-F238E27FC236}">
                <a16:creationId xmlns:a16="http://schemas.microsoft.com/office/drawing/2014/main" id="{2DB99EAC-74D6-42D3-AC7C-9D0910DCD102}"/>
              </a:ext>
            </a:extLst>
          </p:cNvPr>
          <p:cNvSpPr txBox="1"/>
          <p:nvPr/>
        </p:nvSpPr>
        <p:spPr>
          <a:xfrm>
            <a:off x="974361" y="5285740"/>
            <a:ext cx="8753518" cy="276999"/>
          </a:xfrm>
          <a:prstGeom prst="rect">
            <a:avLst/>
          </a:prstGeom>
          <a:noFill/>
        </p:spPr>
        <p:txBody>
          <a:bodyPr wrap="square" rtlCol="0">
            <a:spAutoFit/>
          </a:bodyPr>
          <a:lstStyle/>
          <a:p>
            <a:r>
              <a:rPr lang="it-IT" sz="1200" b="1" dirty="0">
                <a:solidFill>
                  <a:schemeClr val="bg1"/>
                </a:solidFill>
                <a:latin typeface="Arial Nova" panose="020B0504020202020204" pitchFamily="34" charset="0"/>
              </a:rPr>
              <a:t>25 / 1t    XXXX concede troppe spiegazioni al dirigente ufficiale ospite</a:t>
            </a:r>
          </a:p>
        </p:txBody>
      </p:sp>
      <p:sp>
        <p:nvSpPr>
          <p:cNvPr id="8" name="CasellaDiTesto 7">
            <a:extLst>
              <a:ext uri="{FF2B5EF4-FFF2-40B4-BE49-F238E27FC236}">
                <a16:creationId xmlns:a16="http://schemas.microsoft.com/office/drawing/2014/main" id="{A7759CB1-1FB9-4B63-A17C-D70875D49965}"/>
              </a:ext>
            </a:extLst>
          </p:cNvPr>
          <p:cNvSpPr txBox="1"/>
          <p:nvPr/>
        </p:nvSpPr>
        <p:spPr>
          <a:xfrm>
            <a:off x="974361" y="5538570"/>
            <a:ext cx="8753518" cy="369332"/>
          </a:xfrm>
          <a:prstGeom prst="rect">
            <a:avLst/>
          </a:prstGeom>
          <a:noFill/>
        </p:spPr>
        <p:txBody>
          <a:bodyPr wrap="square" rtlCol="0">
            <a:spAutoFit/>
          </a:bodyPr>
          <a:lstStyle/>
          <a:p>
            <a:r>
              <a:rPr lang="it-IT" sz="1200" b="1" dirty="0">
                <a:solidFill>
                  <a:schemeClr val="bg1"/>
                </a:solidFill>
                <a:latin typeface="Arial Nova" panose="020B0504020202020204" pitchFamily="34" charset="0"/>
              </a:rPr>
              <a:t>20 / 2t    Giusta gestione dell'ammonizione dirigente ufficiale </a:t>
            </a:r>
            <a:r>
              <a:rPr lang="it-IT" dirty="0"/>
              <a:t>ospite per proteste </a:t>
            </a:r>
          </a:p>
        </p:txBody>
      </p:sp>
      <p:sp>
        <p:nvSpPr>
          <p:cNvPr id="9" name="CasellaDiTesto 8">
            <a:extLst>
              <a:ext uri="{FF2B5EF4-FFF2-40B4-BE49-F238E27FC236}">
                <a16:creationId xmlns:a16="http://schemas.microsoft.com/office/drawing/2014/main" id="{21D4555F-4854-4075-B349-E57CE6355125}"/>
              </a:ext>
            </a:extLst>
          </p:cNvPr>
          <p:cNvSpPr txBox="1"/>
          <p:nvPr/>
        </p:nvSpPr>
        <p:spPr>
          <a:xfrm>
            <a:off x="971712" y="5815569"/>
            <a:ext cx="8753517" cy="369332"/>
          </a:xfrm>
          <a:prstGeom prst="rect">
            <a:avLst/>
          </a:prstGeom>
          <a:noFill/>
        </p:spPr>
        <p:txBody>
          <a:bodyPr wrap="square" rtlCol="0">
            <a:spAutoFit/>
          </a:bodyPr>
          <a:lstStyle/>
          <a:p>
            <a:r>
              <a:rPr lang="it-IT" sz="1200" b="1" dirty="0">
                <a:solidFill>
                  <a:schemeClr val="bg1"/>
                </a:solidFill>
                <a:latin typeface="Arial Nova" panose="020B0504020202020204" pitchFamily="34" charset="0"/>
              </a:rPr>
              <a:t>25 / 2t    Giusta gestione dell'ammonizione assistente          NB: </a:t>
            </a:r>
            <a:r>
              <a:rPr lang="it-IT" dirty="0">
                <a:solidFill>
                  <a:schemeClr val="bg1"/>
                </a:solidFill>
              </a:rPr>
              <a:t>*****</a:t>
            </a:r>
          </a:p>
        </p:txBody>
      </p:sp>
    </p:spTree>
    <p:extLst>
      <p:ext uri="{BB962C8B-B14F-4D97-AF65-F5344CB8AC3E}">
        <p14:creationId xmlns:p14="http://schemas.microsoft.com/office/powerpoint/2010/main" val="3733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49EABE-A772-4396-B9A0-8FDFA557D6F5}"/>
              </a:ext>
            </a:extLst>
          </p:cNvPr>
          <p:cNvSpPr>
            <a:spLocks noGrp="1"/>
          </p:cNvSpPr>
          <p:nvPr>
            <p:ph type="title"/>
          </p:nvPr>
        </p:nvSpPr>
        <p:spPr>
          <a:xfrm>
            <a:off x="646111" y="260059"/>
            <a:ext cx="9404723" cy="1593189"/>
          </a:xfrm>
        </p:spPr>
        <p:txBody>
          <a:bodyPr/>
          <a:lstStyle/>
          <a:p>
            <a:pPr algn="ctr"/>
            <a:r>
              <a:rPr lang="it-IT" b="1" dirty="0">
                <a:solidFill>
                  <a:srgbClr val="FFFF00"/>
                </a:solidFill>
              </a:rPr>
              <a:t>COLLABORAZIONE</a:t>
            </a:r>
            <a:br>
              <a:rPr lang="it-IT" b="1" dirty="0">
                <a:solidFill>
                  <a:srgbClr val="FFFF00"/>
                </a:solidFill>
              </a:rPr>
            </a:br>
            <a:r>
              <a:rPr lang="it-IT" b="1" dirty="0">
                <a:solidFill>
                  <a:srgbClr val="FFFF00"/>
                </a:solidFill>
              </a:rPr>
              <a:t> PUNTI POSITIVI/NEGATIVI - COLLOQUIO</a:t>
            </a:r>
          </a:p>
        </p:txBody>
      </p:sp>
      <p:pic>
        <p:nvPicPr>
          <p:cNvPr id="5" name="Segnaposto contenuto 4">
            <a:extLst>
              <a:ext uri="{FF2B5EF4-FFF2-40B4-BE49-F238E27FC236}">
                <a16:creationId xmlns:a16="http://schemas.microsoft.com/office/drawing/2014/main" id="{AFD42D37-7C63-4591-8301-AA679D1A120B}"/>
              </a:ext>
            </a:extLst>
          </p:cNvPr>
          <p:cNvPicPr>
            <a:picLocks noGrp="1" noChangeAspect="1"/>
          </p:cNvPicPr>
          <p:nvPr>
            <p:ph idx="1"/>
          </p:nvPr>
        </p:nvPicPr>
        <p:blipFill>
          <a:blip r:embed="rId2"/>
          <a:stretch>
            <a:fillRect/>
          </a:stretch>
        </p:blipFill>
        <p:spPr>
          <a:xfrm>
            <a:off x="646111" y="2336334"/>
            <a:ext cx="9404723" cy="4387442"/>
          </a:xfrm>
        </p:spPr>
      </p:pic>
      <p:sp>
        <p:nvSpPr>
          <p:cNvPr id="3" name="CasellaDiTesto 2">
            <a:extLst>
              <a:ext uri="{FF2B5EF4-FFF2-40B4-BE49-F238E27FC236}">
                <a16:creationId xmlns:a16="http://schemas.microsoft.com/office/drawing/2014/main" id="{806B67F5-7C61-41BD-9463-FEDB5A347EE9}"/>
              </a:ext>
            </a:extLst>
          </p:cNvPr>
          <p:cNvSpPr txBox="1"/>
          <p:nvPr/>
        </p:nvSpPr>
        <p:spPr>
          <a:xfrm>
            <a:off x="956353" y="2648953"/>
            <a:ext cx="8784236" cy="1200329"/>
          </a:xfrm>
          <a:prstGeom prst="rect">
            <a:avLst/>
          </a:prstGeom>
          <a:noFill/>
        </p:spPr>
        <p:txBody>
          <a:bodyPr wrap="square" rtlCol="0">
            <a:spAutoFit/>
          </a:bodyPr>
          <a:lstStyle/>
          <a:p>
            <a:r>
              <a:rPr lang="it-IT" b="1" dirty="0">
                <a:solidFill>
                  <a:schemeClr val="bg1"/>
                </a:solidFill>
              </a:rPr>
              <a:t>qui potete scrivere: ‘’collaborazione con gli assistenti di parte nella norma’’ se non accadono fatti particolari, in caso contrario dovrete riportare nel dettaglio gli avvenimenti che hanno portato ad una ‘’dissonanza’’ nella collaborazione con gli AA di parte</a:t>
            </a:r>
          </a:p>
        </p:txBody>
      </p:sp>
      <p:sp>
        <p:nvSpPr>
          <p:cNvPr id="4" name="CasellaDiTesto 3">
            <a:extLst>
              <a:ext uri="{FF2B5EF4-FFF2-40B4-BE49-F238E27FC236}">
                <a16:creationId xmlns:a16="http://schemas.microsoft.com/office/drawing/2014/main" id="{37DC3B05-1DE7-43DD-9FAF-5C751C5700A1}"/>
              </a:ext>
            </a:extLst>
          </p:cNvPr>
          <p:cNvSpPr txBox="1"/>
          <p:nvPr/>
        </p:nvSpPr>
        <p:spPr>
          <a:xfrm>
            <a:off x="956353" y="4572000"/>
            <a:ext cx="8784235" cy="1323439"/>
          </a:xfrm>
          <a:prstGeom prst="rect">
            <a:avLst/>
          </a:prstGeom>
          <a:noFill/>
        </p:spPr>
        <p:txBody>
          <a:bodyPr wrap="square" rtlCol="0">
            <a:spAutoFit/>
          </a:bodyPr>
          <a:lstStyle/>
          <a:p>
            <a:r>
              <a:rPr lang="it-IT" sz="2000" b="1" dirty="0">
                <a:solidFill>
                  <a:schemeClr val="bg1"/>
                </a:solidFill>
              </a:rPr>
              <a:t>Riportate qui i punti, positivi e da migliorare, della prestazione arbitrale, di cui avete parlato anche nel colloquio di fine gara, e che dovete aver già descritto anche nei riquadri precedenti.</a:t>
            </a:r>
          </a:p>
          <a:p>
            <a:pPr algn="ctr"/>
            <a:r>
              <a:rPr lang="it-IT" sz="2000" b="1" dirty="0">
                <a:solidFill>
                  <a:schemeClr val="bg1"/>
                </a:solidFill>
                <a:highlight>
                  <a:srgbClr val="00FF00"/>
                </a:highlight>
              </a:rPr>
              <a:t>COERENZA TRA VOTO E PUNTI RIPORTATI!!!</a:t>
            </a:r>
            <a:endParaRPr lang="it-IT" sz="2000" b="1" dirty="0">
              <a:highlight>
                <a:srgbClr val="00FF00"/>
              </a:highlight>
            </a:endParaRPr>
          </a:p>
        </p:txBody>
      </p:sp>
      <p:sp>
        <p:nvSpPr>
          <p:cNvPr id="7" name="CasellaDiTesto 6">
            <a:extLst>
              <a:ext uri="{FF2B5EF4-FFF2-40B4-BE49-F238E27FC236}">
                <a16:creationId xmlns:a16="http://schemas.microsoft.com/office/drawing/2014/main" id="{B619CA3E-57C6-4765-B822-89AA4CB57270}"/>
              </a:ext>
            </a:extLst>
          </p:cNvPr>
          <p:cNvSpPr txBox="1"/>
          <p:nvPr/>
        </p:nvSpPr>
        <p:spPr>
          <a:xfrm>
            <a:off x="2715718" y="5971826"/>
            <a:ext cx="6760564" cy="646331"/>
          </a:xfrm>
          <a:prstGeom prst="rect">
            <a:avLst/>
          </a:prstGeom>
          <a:noFill/>
        </p:spPr>
        <p:txBody>
          <a:bodyPr wrap="square" rtlCol="0">
            <a:spAutoFit/>
          </a:bodyPr>
          <a:lstStyle/>
          <a:p>
            <a:r>
              <a:rPr lang="it-IT" b="1" dirty="0">
                <a:solidFill>
                  <a:schemeClr val="bg1"/>
                </a:solidFill>
              </a:rPr>
              <a:t>Descrivete come è stato il colloquio e l’atteggiamento dell’arbitro nei vostri confronti e verso gli argomenti trattati</a:t>
            </a:r>
          </a:p>
        </p:txBody>
      </p:sp>
      <p:pic>
        <p:nvPicPr>
          <p:cNvPr id="6" name="Immagine 5">
            <a:extLst>
              <a:ext uri="{FF2B5EF4-FFF2-40B4-BE49-F238E27FC236}">
                <a16:creationId xmlns:a16="http://schemas.microsoft.com/office/drawing/2014/main" id="{1FC4675E-2EF2-4585-BCB9-34CE2A6AB622}"/>
              </a:ext>
            </a:extLst>
          </p:cNvPr>
          <p:cNvPicPr>
            <a:picLocks noChangeAspect="1"/>
          </p:cNvPicPr>
          <p:nvPr/>
        </p:nvPicPr>
        <p:blipFill>
          <a:blip r:embed="rId3"/>
          <a:stretch>
            <a:fillRect/>
          </a:stretch>
        </p:blipFill>
        <p:spPr>
          <a:xfrm>
            <a:off x="9740588" y="-52511"/>
            <a:ext cx="2030144" cy="2030144"/>
          </a:xfrm>
          <a:prstGeom prst="rect">
            <a:avLst/>
          </a:prstGeom>
        </p:spPr>
      </p:pic>
    </p:spTree>
    <p:extLst>
      <p:ext uri="{BB962C8B-B14F-4D97-AF65-F5344CB8AC3E}">
        <p14:creationId xmlns:p14="http://schemas.microsoft.com/office/powerpoint/2010/main" val="10625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01D174D-6296-4749-B77E-865762A431BF}"/>
              </a:ext>
            </a:extLst>
          </p:cNvPr>
          <p:cNvSpPr>
            <a:spLocks noGrp="1"/>
          </p:cNvSpPr>
          <p:nvPr>
            <p:ph idx="1"/>
          </p:nvPr>
        </p:nvSpPr>
        <p:spPr>
          <a:xfrm>
            <a:off x="1142223" y="1119062"/>
            <a:ext cx="8946541" cy="4195481"/>
          </a:xfrm>
        </p:spPr>
        <p:txBody>
          <a:bodyPr>
            <a:noAutofit/>
          </a:bodyPr>
          <a:lstStyle/>
          <a:p>
            <a:pPr marL="0" indent="0" algn="ctr">
              <a:buNone/>
            </a:pPr>
            <a:r>
              <a:rPr lang="it-IT" sz="8800" b="1" dirty="0"/>
              <a:t>BUON </a:t>
            </a:r>
          </a:p>
          <a:p>
            <a:pPr marL="0" indent="0" algn="ctr">
              <a:buNone/>
            </a:pPr>
            <a:r>
              <a:rPr lang="it-IT" sz="8800" b="1" dirty="0"/>
              <a:t>LAVORO </a:t>
            </a:r>
          </a:p>
          <a:p>
            <a:pPr marL="0" indent="0" algn="ctr">
              <a:buNone/>
            </a:pPr>
            <a:r>
              <a:rPr lang="it-IT" sz="8800" b="1" dirty="0"/>
              <a:t>A TUTTI !!!</a:t>
            </a:r>
          </a:p>
        </p:txBody>
      </p:sp>
      <p:pic>
        <p:nvPicPr>
          <p:cNvPr id="4" name="Immagine 3">
            <a:extLst>
              <a:ext uri="{FF2B5EF4-FFF2-40B4-BE49-F238E27FC236}">
                <a16:creationId xmlns:a16="http://schemas.microsoft.com/office/drawing/2014/main" id="{B70754B5-7BF6-4F99-8A1B-11E2A91F243A}"/>
              </a:ext>
            </a:extLst>
          </p:cNvPr>
          <p:cNvPicPr>
            <a:picLocks noChangeAspect="1"/>
          </p:cNvPicPr>
          <p:nvPr/>
        </p:nvPicPr>
        <p:blipFill>
          <a:blip r:embed="rId2"/>
          <a:stretch>
            <a:fillRect/>
          </a:stretch>
        </p:blipFill>
        <p:spPr>
          <a:xfrm>
            <a:off x="9448647" y="2201730"/>
            <a:ext cx="2030144" cy="2030144"/>
          </a:xfrm>
          <a:prstGeom prst="rect">
            <a:avLst/>
          </a:prstGeom>
        </p:spPr>
      </p:pic>
    </p:spTree>
    <p:extLst>
      <p:ext uri="{BB962C8B-B14F-4D97-AF65-F5344CB8AC3E}">
        <p14:creationId xmlns:p14="http://schemas.microsoft.com/office/powerpoint/2010/main" val="16596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9F360-71B1-4BF5-8D5F-F438F0F26A42}"/>
              </a:ext>
            </a:extLst>
          </p:cNvPr>
          <p:cNvSpPr>
            <a:spLocks noGrp="1"/>
          </p:cNvSpPr>
          <p:nvPr>
            <p:ph type="title"/>
          </p:nvPr>
        </p:nvSpPr>
        <p:spPr/>
        <p:txBody>
          <a:bodyPr/>
          <a:lstStyle/>
          <a:p>
            <a:pPr algn="ctr"/>
            <a:r>
              <a:rPr lang="it-IT" dirty="0"/>
              <a:t>DISPOSIZIONI TECNICHE PER LA STAGIONE 2021/22:</a:t>
            </a:r>
          </a:p>
        </p:txBody>
      </p:sp>
      <p:sp>
        <p:nvSpPr>
          <p:cNvPr id="3" name="Segnaposto contenuto 2">
            <a:extLst>
              <a:ext uri="{FF2B5EF4-FFF2-40B4-BE49-F238E27FC236}">
                <a16:creationId xmlns:a16="http://schemas.microsoft.com/office/drawing/2014/main" id="{64BD2735-59E5-42C6-A501-3CD3039194C1}"/>
              </a:ext>
            </a:extLst>
          </p:cNvPr>
          <p:cNvSpPr>
            <a:spLocks noGrp="1"/>
          </p:cNvSpPr>
          <p:nvPr>
            <p:ph idx="1"/>
          </p:nvPr>
        </p:nvSpPr>
        <p:spPr>
          <a:xfrm>
            <a:off x="1103312" y="2052918"/>
            <a:ext cx="8946541" cy="4003107"/>
          </a:xfrm>
        </p:spPr>
        <p:txBody>
          <a:bodyPr>
            <a:normAutofit/>
          </a:bodyPr>
          <a:lstStyle/>
          <a:p>
            <a:r>
              <a:rPr lang="it-IT" sz="2800" b="1" dirty="0">
                <a:solidFill>
                  <a:srgbClr val="FFFF00"/>
                </a:solidFill>
              </a:rPr>
              <a:t>SCARICARE L’ULTIMA VERSIONE DEL REFERTO (SITO AIA: </a:t>
            </a:r>
            <a:r>
              <a:rPr lang="it-IT" sz="2800" b="1" dirty="0">
                <a:solidFill>
                  <a:srgbClr val="FFFF00"/>
                </a:solidFill>
                <a:hlinkClick r:id="rId2"/>
              </a:rPr>
              <a:t>https://www.aia-figc.it</a:t>
            </a:r>
            <a:r>
              <a:rPr lang="it-IT" sz="2800" b="1" dirty="0">
                <a:solidFill>
                  <a:srgbClr val="FFFF00"/>
                </a:solidFill>
              </a:rPr>
              <a:t> </a:t>
            </a:r>
            <a:r>
              <a:rPr lang="it-IT" sz="2800" b="1" dirty="0">
                <a:solidFill>
                  <a:srgbClr val="FFFF00"/>
                </a:solidFill>
                <a:sym typeface="Wingdings" panose="05000000000000000000" pitchFamily="2" charset="2"/>
              </a:rPr>
              <a:t> area riservata)</a:t>
            </a:r>
            <a:endParaRPr lang="it-IT" sz="2800" b="1" dirty="0">
              <a:solidFill>
                <a:srgbClr val="FFFF00"/>
              </a:solidFill>
            </a:endParaRPr>
          </a:p>
          <a:p>
            <a:r>
              <a:rPr lang="it-IT" sz="2800" b="1" dirty="0">
                <a:solidFill>
                  <a:srgbClr val="FFFF00"/>
                </a:solidFill>
              </a:rPr>
              <a:t>ACCETTAZIONE GARE – COMUNICAZIONE INDISPONIBILITA’ E RIFIUTI</a:t>
            </a:r>
          </a:p>
          <a:p>
            <a:r>
              <a:rPr lang="it-IT" sz="2800" b="1" dirty="0">
                <a:solidFill>
                  <a:srgbClr val="FFFF00"/>
                </a:solidFill>
              </a:rPr>
              <a:t>COMUNICAZIONE DEL VOTO E COMMENTO GARA</a:t>
            </a:r>
          </a:p>
          <a:p>
            <a:r>
              <a:rPr lang="it-IT" sz="2800" b="1" dirty="0">
                <a:solidFill>
                  <a:srgbClr val="FFFF00"/>
                </a:solidFill>
              </a:rPr>
              <a:t>TEMPISTICA INVIO REFERTI</a:t>
            </a:r>
          </a:p>
          <a:p>
            <a:pPr marL="0" indent="0">
              <a:buNone/>
            </a:pPr>
            <a:endParaRPr lang="it-IT" sz="2800" dirty="0">
              <a:highlight>
                <a:srgbClr val="FFFF00"/>
              </a:highlight>
            </a:endParaRPr>
          </a:p>
        </p:txBody>
      </p:sp>
      <p:pic>
        <p:nvPicPr>
          <p:cNvPr id="5" name="Immagine 4">
            <a:extLst>
              <a:ext uri="{FF2B5EF4-FFF2-40B4-BE49-F238E27FC236}">
                <a16:creationId xmlns:a16="http://schemas.microsoft.com/office/drawing/2014/main" id="{C3CC9FD0-DCF8-4F2A-AF7C-DEB00FB271C9}"/>
              </a:ext>
            </a:extLst>
          </p:cNvPr>
          <p:cNvPicPr>
            <a:picLocks noChangeAspect="1"/>
          </p:cNvPicPr>
          <p:nvPr/>
        </p:nvPicPr>
        <p:blipFill>
          <a:blip r:embed="rId3"/>
          <a:stretch>
            <a:fillRect/>
          </a:stretch>
        </p:blipFill>
        <p:spPr>
          <a:xfrm>
            <a:off x="9491330" y="4054471"/>
            <a:ext cx="2700670" cy="2700670"/>
          </a:xfrm>
          <a:prstGeom prst="rect">
            <a:avLst/>
          </a:prstGeom>
        </p:spPr>
      </p:pic>
    </p:spTree>
    <p:extLst>
      <p:ext uri="{BB962C8B-B14F-4D97-AF65-F5344CB8AC3E}">
        <p14:creationId xmlns:p14="http://schemas.microsoft.com/office/powerpoint/2010/main" val="318735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9F360-71B1-4BF5-8D5F-F438F0F26A42}"/>
              </a:ext>
            </a:extLst>
          </p:cNvPr>
          <p:cNvSpPr>
            <a:spLocks noGrp="1"/>
          </p:cNvSpPr>
          <p:nvPr>
            <p:ph type="title"/>
          </p:nvPr>
        </p:nvSpPr>
        <p:spPr/>
        <p:txBody>
          <a:bodyPr/>
          <a:lstStyle/>
          <a:p>
            <a:pPr algn="ctr"/>
            <a:r>
              <a:rPr lang="it-IT" dirty="0"/>
              <a:t>DISPOSIZIONI TECNICHE PER LA STAGIONE 2021/22:</a:t>
            </a:r>
          </a:p>
        </p:txBody>
      </p:sp>
      <p:graphicFrame>
        <p:nvGraphicFramePr>
          <p:cNvPr id="6" name="Tabella 6">
            <a:extLst>
              <a:ext uri="{FF2B5EF4-FFF2-40B4-BE49-F238E27FC236}">
                <a16:creationId xmlns:a16="http://schemas.microsoft.com/office/drawing/2014/main" id="{AFC146ED-F85B-42F8-8A87-7B26CD3704C6}"/>
              </a:ext>
            </a:extLst>
          </p:cNvPr>
          <p:cNvGraphicFramePr>
            <a:graphicFrameLocks noGrp="1"/>
          </p:cNvGraphicFramePr>
          <p:nvPr>
            <p:ph idx="1"/>
            <p:extLst>
              <p:ext uri="{D42A27DB-BD31-4B8C-83A1-F6EECF244321}">
                <p14:modId xmlns:p14="http://schemas.microsoft.com/office/powerpoint/2010/main" val="1438133237"/>
              </p:ext>
            </p:extLst>
          </p:nvPr>
        </p:nvGraphicFramePr>
        <p:xfrm>
          <a:off x="874897" y="2501900"/>
          <a:ext cx="8947150" cy="293116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024648447"/>
                    </a:ext>
                  </a:extLst>
                </a:gridCol>
                <a:gridCol w="4473575">
                  <a:extLst>
                    <a:ext uri="{9D8B030D-6E8A-4147-A177-3AD203B41FA5}">
                      <a16:colId xmlns:a16="http://schemas.microsoft.com/office/drawing/2014/main" val="4539414"/>
                    </a:ext>
                  </a:extLst>
                </a:gridCol>
              </a:tblGrid>
              <a:tr h="370840">
                <a:tc>
                  <a:txBody>
                    <a:bodyPr/>
                    <a:lstStyle/>
                    <a:p>
                      <a:pPr algn="ctr"/>
                      <a:r>
                        <a:rPr lang="it-IT" dirty="0"/>
                        <a:t>DISPOSIZIONI SEZIONALI</a:t>
                      </a:r>
                    </a:p>
                  </a:txBody>
                  <a:tcPr/>
                </a:tc>
                <a:tc>
                  <a:txBody>
                    <a:bodyPr/>
                    <a:lstStyle/>
                    <a:p>
                      <a:pPr algn="ctr"/>
                      <a:r>
                        <a:rPr lang="it-IT" dirty="0"/>
                        <a:t>DISPOSIZIONI CRA</a:t>
                      </a:r>
                    </a:p>
                  </a:txBody>
                  <a:tcPr/>
                </a:tc>
                <a:extLst>
                  <a:ext uri="{0D108BD9-81ED-4DB2-BD59-A6C34878D82A}">
                    <a16:rowId xmlns:a16="http://schemas.microsoft.com/office/drawing/2014/main" val="3972423370"/>
                  </a:ext>
                </a:extLst>
              </a:tr>
              <a:tr h="370840">
                <a:tc>
                  <a:txBody>
                    <a:bodyPr/>
                    <a:lstStyle/>
                    <a:p>
                      <a:r>
                        <a:rPr lang="it-IT" dirty="0"/>
                        <a:t>-Accettazione gare: entro mercoledì ore 19.00</a:t>
                      </a:r>
                    </a:p>
                  </a:txBody>
                  <a:tcPr/>
                </a:tc>
                <a:tc>
                  <a:txBody>
                    <a:bodyPr/>
                    <a:lstStyle/>
                    <a:p>
                      <a:r>
                        <a:rPr lang="it-IT" dirty="0"/>
                        <a:t>- Accettazione gare: entro mercoledì ore 12.00</a:t>
                      </a:r>
                    </a:p>
                  </a:txBody>
                  <a:tcPr/>
                </a:tc>
                <a:extLst>
                  <a:ext uri="{0D108BD9-81ED-4DB2-BD59-A6C34878D82A}">
                    <a16:rowId xmlns:a16="http://schemas.microsoft.com/office/drawing/2014/main" val="3849838768"/>
                  </a:ext>
                </a:extLst>
              </a:tr>
              <a:tr h="370840">
                <a:tc>
                  <a:txBody>
                    <a:bodyPr/>
                    <a:lstStyle/>
                    <a:p>
                      <a:r>
                        <a:rPr lang="it-IT" dirty="0"/>
                        <a:t>- Arrivo al campo: max 30 minuti prima dell’inizio della gara</a:t>
                      </a:r>
                    </a:p>
                  </a:txBody>
                  <a:tcPr/>
                </a:tc>
                <a:tc>
                  <a:txBody>
                    <a:bodyPr/>
                    <a:lstStyle/>
                    <a:p>
                      <a:r>
                        <a:rPr lang="it-IT" dirty="0"/>
                        <a:t>- Arrivo al campo: almeno 45 minuti prima dell’inizio della gara</a:t>
                      </a:r>
                    </a:p>
                  </a:txBody>
                  <a:tcPr/>
                </a:tc>
                <a:extLst>
                  <a:ext uri="{0D108BD9-81ED-4DB2-BD59-A6C34878D82A}">
                    <a16:rowId xmlns:a16="http://schemas.microsoft.com/office/drawing/2014/main" val="952783474"/>
                  </a:ext>
                </a:extLst>
              </a:tr>
              <a:tr h="370840">
                <a:tc>
                  <a:txBody>
                    <a:bodyPr/>
                    <a:lstStyle/>
                    <a:p>
                      <a:r>
                        <a:rPr lang="it-IT" dirty="0"/>
                        <a:t>- Invio messaggio voto: entro le 19.00</a:t>
                      </a:r>
                    </a:p>
                  </a:txBody>
                  <a:tcPr/>
                </a:tc>
                <a:tc>
                  <a:txBody>
                    <a:bodyPr/>
                    <a:lstStyle/>
                    <a:p>
                      <a:r>
                        <a:rPr lang="it-IT" dirty="0"/>
                        <a:t>- Invio messaggio voto: entro 90 min dal termine della gara</a:t>
                      </a:r>
                    </a:p>
                  </a:txBody>
                  <a:tcPr/>
                </a:tc>
                <a:extLst>
                  <a:ext uri="{0D108BD9-81ED-4DB2-BD59-A6C34878D82A}">
                    <a16:rowId xmlns:a16="http://schemas.microsoft.com/office/drawing/2014/main" val="816236129"/>
                  </a:ext>
                </a:extLst>
              </a:tr>
              <a:tr h="370840">
                <a:tc>
                  <a:txBody>
                    <a:bodyPr/>
                    <a:lstStyle/>
                    <a:p>
                      <a:r>
                        <a:rPr lang="it-IT" dirty="0"/>
                        <a:t>- Invio referto via mail: entro il martedì alle 19.00</a:t>
                      </a:r>
                    </a:p>
                  </a:txBody>
                  <a:tcPr/>
                </a:tc>
                <a:tc>
                  <a:txBody>
                    <a:bodyPr/>
                    <a:lstStyle/>
                    <a:p>
                      <a:r>
                        <a:rPr lang="it-IT" dirty="0"/>
                        <a:t>- Invio referto: solo via Sinfonia entro le 23.59 del lunedì</a:t>
                      </a:r>
                    </a:p>
                  </a:txBody>
                  <a:tcPr/>
                </a:tc>
                <a:extLst>
                  <a:ext uri="{0D108BD9-81ED-4DB2-BD59-A6C34878D82A}">
                    <a16:rowId xmlns:a16="http://schemas.microsoft.com/office/drawing/2014/main" val="2127389142"/>
                  </a:ext>
                </a:extLst>
              </a:tr>
            </a:tbl>
          </a:graphicData>
        </a:graphic>
      </p:graphicFrame>
      <p:pic>
        <p:nvPicPr>
          <p:cNvPr id="5" name="Immagine 4">
            <a:extLst>
              <a:ext uri="{FF2B5EF4-FFF2-40B4-BE49-F238E27FC236}">
                <a16:creationId xmlns:a16="http://schemas.microsoft.com/office/drawing/2014/main" id="{C3CC9FD0-DCF8-4F2A-AF7C-DEB00FB271C9}"/>
              </a:ext>
            </a:extLst>
          </p:cNvPr>
          <p:cNvPicPr>
            <a:picLocks noChangeAspect="1"/>
          </p:cNvPicPr>
          <p:nvPr/>
        </p:nvPicPr>
        <p:blipFill>
          <a:blip r:embed="rId2"/>
          <a:stretch>
            <a:fillRect/>
          </a:stretch>
        </p:blipFill>
        <p:spPr>
          <a:xfrm>
            <a:off x="9802670" y="4365811"/>
            <a:ext cx="2389329" cy="2389329"/>
          </a:xfrm>
          <a:prstGeom prst="rect">
            <a:avLst/>
          </a:prstGeom>
        </p:spPr>
      </p:pic>
    </p:spTree>
    <p:extLst>
      <p:ext uri="{BB962C8B-B14F-4D97-AF65-F5344CB8AC3E}">
        <p14:creationId xmlns:p14="http://schemas.microsoft.com/office/powerpoint/2010/main" val="13066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9F360-71B1-4BF5-8D5F-F438F0F26A42}"/>
              </a:ext>
            </a:extLst>
          </p:cNvPr>
          <p:cNvSpPr>
            <a:spLocks noGrp="1"/>
          </p:cNvSpPr>
          <p:nvPr>
            <p:ph type="title"/>
          </p:nvPr>
        </p:nvSpPr>
        <p:spPr/>
        <p:txBody>
          <a:bodyPr/>
          <a:lstStyle/>
          <a:p>
            <a:pPr algn="ctr"/>
            <a:r>
              <a:rPr lang="it-IT" dirty="0"/>
              <a:t>CARATTERISTICHE DELL’OSSERVATORE ARBITRALE</a:t>
            </a:r>
          </a:p>
        </p:txBody>
      </p:sp>
      <p:sp>
        <p:nvSpPr>
          <p:cNvPr id="3" name="Segnaposto contenuto 2">
            <a:extLst>
              <a:ext uri="{FF2B5EF4-FFF2-40B4-BE49-F238E27FC236}">
                <a16:creationId xmlns:a16="http://schemas.microsoft.com/office/drawing/2014/main" id="{64BD2735-59E5-42C6-A501-3CD3039194C1}"/>
              </a:ext>
            </a:extLst>
          </p:cNvPr>
          <p:cNvSpPr>
            <a:spLocks noGrp="1"/>
          </p:cNvSpPr>
          <p:nvPr>
            <p:ph idx="1"/>
          </p:nvPr>
        </p:nvSpPr>
        <p:spPr>
          <a:xfrm>
            <a:off x="1103312" y="2052918"/>
            <a:ext cx="8946541" cy="4003107"/>
          </a:xfrm>
        </p:spPr>
        <p:txBody>
          <a:bodyPr/>
          <a:lstStyle/>
          <a:p>
            <a:r>
              <a:rPr lang="it-IT" sz="2800" b="1" dirty="0">
                <a:solidFill>
                  <a:srgbClr val="FFFF00"/>
                </a:solidFill>
              </a:rPr>
              <a:t>CONOSCENZA DEL REGOLAMENTO</a:t>
            </a:r>
          </a:p>
          <a:p>
            <a:r>
              <a:rPr lang="it-IT" sz="2800" b="1" dirty="0">
                <a:solidFill>
                  <a:srgbClr val="FFFF00"/>
                </a:solidFill>
              </a:rPr>
              <a:t>OBIETTIVITA’</a:t>
            </a:r>
          </a:p>
          <a:p>
            <a:r>
              <a:rPr lang="it-IT" sz="2800" b="1" dirty="0">
                <a:solidFill>
                  <a:srgbClr val="FFFF00"/>
                </a:solidFill>
              </a:rPr>
              <a:t>CAPACITA’ DI ANALISI E GIUDIZIO CRITICO</a:t>
            </a:r>
          </a:p>
          <a:p>
            <a:r>
              <a:rPr lang="it-IT" sz="2800" b="1" dirty="0">
                <a:solidFill>
                  <a:srgbClr val="FFFF00"/>
                </a:solidFill>
              </a:rPr>
              <a:t>SAPER COMUNICARE</a:t>
            </a:r>
          </a:p>
          <a:p>
            <a:endParaRPr lang="it-IT" sz="2800" dirty="0">
              <a:highlight>
                <a:srgbClr val="FFFF00"/>
              </a:highlight>
            </a:endParaRPr>
          </a:p>
        </p:txBody>
      </p:sp>
      <p:pic>
        <p:nvPicPr>
          <p:cNvPr id="5" name="Immagine 4">
            <a:extLst>
              <a:ext uri="{FF2B5EF4-FFF2-40B4-BE49-F238E27FC236}">
                <a16:creationId xmlns:a16="http://schemas.microsoft.com/office/drawing/2014/main" id="{C3CC9FD0-DCF8-4F2A-AF7C-DEB00FB271C9}"/>
              </a:ext>
            </a:extLst>
          </p:cNvPr>
          <p:cNvPicPr>
            <a:picLocks noChangeAspect="1"/>
          </p:cNvPicPr>
          <p:nvPr/>
        </p:nvPicPr>
        <p:blipFill>
          <a:blip r:embed="rId2"/>
          <a:stretch>
            <a:fillRect/>
          </a:stretch>
        </p:blipFill>
        <p:spPr>
          <a:xfrm>
            <a:off x="9491330" y="4054471"/>
            <a:ext cx="2700670" cy="2700670"/>
          </a:xfrm>
          <a:prstGeom prst="rect">
            <a:avLst/>
          </a:prstGeom>
        </p:spPr>
      </p:pic>
    </p:spTree>
    <p:extLst>
      <p:ext uri="{BB962C8B-B14F-4D97-AF65-F5344CB8AC3E}">
        <p14:creationId xmlns:p14="http://schemas.microsoft.com/office/powerpoint/2010/main" val="428063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77565-BC14-4789-8EFE-339BF41FB524}"/>
              </a:ext>
            </a:extLst>
          </p:cNvPr>
          <p:cNvSpPr>
            <a:spLocks noGrp="1"/>
          </p:cNvSpPr>
          <p:nvPr>
            <p:ph type="title"/>
          </p:nvPr>
        </p:nvSpPr>
        <p:spPr/>
        <p:txBody>
          <a:bodyPr/>
          <a:lstStyle/>
          <a:p>
            <a:pPr algn="ctr"/>
            <a:r>
              <a:rPr lang="it-IT" dirty="0"/>
              <a:t>STRUMENTI A DISPOSIZIONE DELL’OSSERVATORE</a:t>
            </a:r>
          </a:p>
        </p:txBody>
      </p:sp>
      <p:sp>
        <p:nvSpPr>
          <p:cNvPr id="3" name="Segnaposto contenuto 2">
            <a:extLst>
              <a:ext uri="{FF2B5EF4-FFF2-40B4-BE49-F238E27FC236}">
                <a16:creationId xmlns:a16="http://schemas.microsoft.com/office/drawing/2014/main" id="{41447EC2-8933-4C86-83C6-3168E0F060B2}"/>
              </a:ext>
            </a:extLst>
          </p:cNvPr>
          <p:cNvSpPr>
            <a:spLocks noGrp="1"/>
          </p:cNvSpPr>
          <p:nvPr>
            <p:ph idx="1"/>
          </p:nvPr>
        </p:nvSpPr>
        <p:spPr/>
        <p:txBody>
          <a:bodyPr/>
          <a:lstStyle/>
          <a:p>
            <a:pPr algn="ctr"/>
            <a:r>
              <a:rPr lang="it-IT" b="1" dirty="0">
                <a:solidFill>
                  <a:srgbClr val="FFFF00"/>
                </a:solidFill>
              </a:rPr>
              <a:t>REGOLAMENTO</a:t>
            </a:r>
          </a:p>
          <a:p>
            <a:pPr algn="ctr"/>
            <a:endParaRPr lang="it-IT" b="1" dirty="0">
              <a:solidFill>
                <a:srgbClr val="FFFF00"/>
              </a:solidFill>
            </a:endParaRPr>
          </a:p>
          <a:p>
            <a:pPr algn="ctr"/>
            <a:r>
              <a:rPr lang="it-IT" b="1" dirty="0">
                <a:solidFill>
                  <a:srgbClr val="FFFF00"/>
                </a:solidFill>
              </a:rPr>
              <a:t>ESPERIENZA PERSONALE</a:t>
            </a:r>
          </a:p>
          <a:p>
            <a:pPr algn="ctr"/>
            <a:endParaRPr lang="it-IT" b="1" dirty="0">
              <a:solidFill>
                <a:srgbClr val="FFFF00"/>
              </a:solidFill>
            </a:endParaRPr>
          </a:p>
          <a:p>
            <a:pPr algn="ctr"/>
            <a:r>
              <a:rPr lang="it-IT" sz="4400" b="1" dirty="0">
                <a:solidFill>
                  <a:srgbClr val="FFFF00"/>
                </a:solidFill>
              </a:rPr>
              <a:t>RELAZIONE</a:t>
            </a:r>
          </a:p>
        </p:txBody>
      </p:sp>
      <p:pic>
        <p:nvPicPr>
          <p:cNvPr id="5" name="Immagine 4">
            <a:extLst>
              <a:ext uri="{FF2B5EF4-FFF2-40B4-BE49-F238E27FC236}">
                <a16:creationId xmlns:a16="http://schemas.microsoft.com/office/drawing/2014/main" id="{1A55DFB1-2AE1-4D89-A188-A2E11EADA901}"/>
              </a:ext>
            </a:extLst>
          </p:cNvPr>
          <p:cNvPicPr>
            <a:picLocks noChangeAspect="1"/>
          </p:cNvPicPr>
          <p:nvPr/>
        </p:nvPicPr>
        <p:blipFill>
          <a:blip r:embed="rId2"/>
          <a:stretch>
            <a:fillRect/>
          </a:stretch>
        </p:blipFill>
        <p:spPr>
          <a:xfrm>
            <a:off x="10001276" y="4683177"/>
            <a:ext cx="2174823" cy="2174823"/>
          </a:xfrm>
          <a:prstGeom prst="rect">
            <a:avLst/>
          </a:prstGeom>
        </p:spPr>
      </p:pic>
    </p:spTree>
    <p:extLst>
      <p:ext uri="{BB962C8B-B14F-4D97-AF65-F5344CB8AC3E}">
        <p14:creationId xmlns:p14="http://schemas.microsoft.com/office/powerpoint/2010/main" val="349662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E6B47-491D-41DF-9AD1-7C6E129BB4D8}"/>
              </a:ext>
            </a:extLst>
          </p:cNvPr>
          <p:cNvSpPr>
            <a:spLocks noGrp="1"/>
          </p:cNvSpPr>
          <p:nvPr>
            <p:ph type="title"/>
          </p:nvPr>
        </p:nvSpPr>
        <p:spPr/>
        <p:txBody>
          <a:bodyPr/>
          <a:lstStyle/>
          <a:p>
            <a:pPr algn="ctr"/>
            <a:r>
              <a:rPr lang="it-IT" dirty="0">
                <a:solidFill>
                  <a:srgbClr val="FFFF00"/>
                </a:solidFill>
              </a:rPr>
              <a:t>LA RELAZIONE DELL’OSSERVATORE</a:t>
            </a:r>
          </a:p>
        </p:txBody>
      </p:sp>
      <p:pic>
        <p:nvPicPr>
          <p:cNvPr id="5" name="Segnaposto contenuto 4">
            <a:extLst>
              <a:ext uri="{FF2B5EF4-FFF2-40B4-BE49-F238E27FC236}">
                <a16:creationId xmlns:a16="http://schemas.microsoft.com/office/drawing/2014/main" id="{AFF42404-2C6A-466C-8163-035C4F9D1F01}"/>
              </a:ext>
            </a:extLst>
          </p:cNvPr>
          <p:cNvPicPr>
            <a:picLocks noGrp="1" noChangeAspect="1"/>
          </p:cNvPicPr>
          <p:nvPr>
            <p:ph idx="1"/>
          </p:nvPr>
        </p:nvPicPr>
        <p:blipFill>
          <a:blip r:embed="rId2"/>
          <a:stretch>
            <a:fillRect/>
          </a:stretch>
        </p:blipFill>
        <p:spPr>
          <a:xfrm>
            <a:off x="4094800" y="2052638"/>
            <a:ext cx="2964176" cy="4195762"/>
          </a:xfrm>
        </p:spPr>
      </p:pic>
      <p:sp>
        <p:nvSpPr>
          <p:cNvPr id="6" name="CasellaDiTesto 5">
            <a:extLst>
              <a:ext uri="{FF2B5EF4-FFF2-40B4-BE49-F238E27FC236}">
                <a16:creationId xmlns:a16="http://schemas.microsoft.com/office/drawing/2014/main" id="{EE070C93-5AE4-412F-ABE9-1A21911CB409}"/>
              </a:ext>
            </a:extLst>
          </p:cNvPr>
          <p:cNvSpPr txBox="1"/>
          <p:nvPr/>
        </p:nvSpPr>
        <p:spPr>
          <a:xfrm>
            <a:off x="646111" y="2052638"/>
            <a:ext cx="3281312" cy="4093428"/>
          </a:xfrm>
          <a:prstGeom prst="rect">
            <a:avLst/>
          </a:prstGeom>
          <a:noFill/>
        </p:spPr>
        <p:txBody>
          <a:bodyPr wrap="square" rtlCol="0">
            <a:spAutoFit/>
          </a:bodyPr>
          <a:lstStyle/>
          <a:p>
            <a:r>
              <a:rPr lang="it-IT" sz="2000" b="1" dirty="0">
                <a:solidFill>
                  <a:srgbClr val="FFFF00"/>
                </a:solidFill>
              </a:rPr>
              <a:t>E’ lo strumento con il quale l’osservatore comunica al proprio organo tecnico le proprie valutazioni relative alle varie componenti della prestazione arbitrale (tecnico, disciplinare, atletico, personalità), dando informazioni obiettive, complete e di qualità </a:t>
            </a:r>
          </a:p>
        </p:txBody>
      </p:sp>
      <p:sp>
        <p:nvSpPr>
          <p:cNvPr id="7" name="CasellaDiTesto 6">
            <a:extLst>
              <a:ext uri="{FF2B5EF4-FFF2-40B4-BE49-F238E27FC236}">
                <a16:creationId xmlns:a16="http://schemas.microsoft.com/office/drawing/2014/main" id="{1E86B00C-E94A-403A-9DC7-213E5926790F}"/>
              </a:ext>
            </a:extLst>
          </p:cNvPr>
          <p:cNvSpPr txBox="1"/>
          <p:nvPr/>
        </p:nvSpPr>
        <p:spPr>
          <a:xfrm>
            <a:off x="7226353" y="1957799"/>
            <a:ext cx="3476624" cy="4093428"/>
          </a:xfrm>
          <a:prstGeom prst="rect">
            <a:avLst/>
          </a:prstGeom>
          <a:noFill/>
        </p:spPr>
        <p:txBody>
          <a:bodyPr wrap="square" rtlCol="0">
            <a:spAutoFit/>
          </a:bodyPr>
          <a:lstStyle/>
          <a:p>
            <a:r>
              <a:rPr lang="it-IT" sz="2000" b="1" dirty="0">
                <a:solidFill>
                  <a:srgbClr val="FFFF00"/>
                </a:solidFill>
              </a:rPr>
              <a:t>E’ fondamentale compilare la relazione in modo corretto e preciso, inserendo le informazioni e le considerazioni negli appositi riquadri di pertinenza ed utilizzando le righe sottostanti per riportare episodi significativi che possano confermare e rafforzare il giudizio espresso</a:t>
            </a:r>
          </a:p>
          <a:p>
            <a:endParaRPr lang="it-IT" sz="2000" b="1" dirty="0">
              <a:solidFill>
                <a:srgbClr val="FFFF00"/>
              </a:solidFill>
            </a:endParaRPr>
          </a:p>
        </p:txBody>
      </p:sp>
      <p:pic>
        <p:nvPicPr>
          <p:cNvPr id="9" name="Immagine 8">
            <a:extLst>
              <a:ext uri="{FF2B5EF4-FFF2-40B4-BE49-F238E27FC236}">
                <a16:creationId xmlns:a16="http://schemas.microsoft.com/office/drawing/2014/main" id="{2C844348-351B-4EED-B9A5-D38A0B4CEC37}"/>
              </a:ext>
            </a:extLst>
          </p:cNvPr>
          <p:cNvPicPr>
            <a:picLocks noChangeAspect="1"/>
          </p:cNvPicPr>
          <p:nvPr/>
        </p:nvPicPr>
        <p:blipFill>
          <a:blip r:embed="rId3"/>
          <a:stretch>
            <a:fillRect/>
          </a:stretch>
        </p:blipFill>
        <p:spPr>
          <a:xfrm>
            <a:off x="9880732" y="0"/>
            <a:ext cx="1665157" cy="1665157"/>
          </a:xfrm>
          <a:prstGeom prst="rect">
            <a:avLst/>
          </a:prstGeom>
        </p:spPr>
      </p:pic>
    </p:spTree>
    <p:extLst>
      <p:ext uri="{BB962C8B-B14F-4D97-AF65-F5344CB8AC3E}">
        <p14:creationId xmlns:p14="http://schemas.microsoft.com/office/powerpoint/2010/main" val="39519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E6B47-491D-41DF-9AD1-7C6E129BB4D8}"/>
              </a:ext>
            </a:extLst>
          </p:cNvPr>
          <p:cNvSpPr>
            <a:spLocks noGrp="1"/>
          </p:cNvSpPr>
          <p:nvPr>
            <p:ph type="title"/>
          </p:nvPr>
        </p:nvSpPr>
        <p:spPr/>
        <p:txBody>
          <a:bodyPr/>
          <a:lstStyle/>
          <a:p>
            <a:pPr algn="ctr"/>
            <a:r>
              <a:rPr lang="it-IT" dirty="0">
                <a:solidFill>
                  <a:srgbClr val="FFFF00"/>
                </a:solidFill>
              </a:rPr>
              <a:t>LA RELAZIONE DELL’OSSERVATORE</a:t>
            </a:r>
          </a:p>
        </p:txBody>
      </p:sp>
      <p:pic>
        <p:nvPicPr>
          <p:cNvPr id="5" name="Segnaposto contenuto 4">
            <a:extLst>
              <a:ext uri="{FF2B5EF4-FFF2-40B4-BE49-F238E27FC236}">
                <a16:creationId xmlns:a16="http://schemas.microsoft.com/office/drawing/2014/main" id="{AFF42404-2C6A-466C-8163-035C4F9D1F01}"/>
              </a:ext>
            </a:extLst>
          </p:cNvPr>
          <p:cNvPicPr>
            <a:picLocks noGrp="1" noChangeAspect="1"/>
          </p:cNvPicPr>
          <p:nvPr>
            <p:ph idx="1"/>
          </p:nvPr>
        </p:nvPicPr>
        <p:blipFill>
          <a:blip r:embed="rId2"/>
          <a:stretch>
            <a:fillRect/>
          </a:stretch>
        </p:blipFill>
        <p:spPr>
          <a:xfrm>
            <a:off x="4094800" y="2052638"/>
            <a:ext cx="2964176" cy="4195762"/>
          </a:xfrm>
        </p:spPr>
      </p:pic>
      <p:sp>
        <p:nvSpPr>
          <p:cNvPr id="6" name="CasellaDiTesto 5">
            <a:extLst>
              <a:ext uri="{FF2B5EF4-FFF2-40B4-BE49-F238E27FC236}">
                <a16:creationId xmlns:a16="http://schemas.microsoft.com/office/drawing/2014/main" id="{EE070C93-5AE4-412F-ABE9-1A21911CB409}"/>
              </a:ext>
            </a:extLst>
          </p:cNvPr>
          <p:cNvSpPr txBox="1"/>
          <p:nvPr/>
        </p:nvSpPr>
        <p:spPr>
          <a:xfrm>
            <a:off x="978380" y="3163822"/>
            <a:ext cx="3281312" cy="1015663"/>
          </a:xfrm>
          <a:prstGeom prst="rect">
            <a:avLst/>
          </a:prstGeom>
          <a:noFill/>
        </p:spPr>
        <p:txBody>
          <a:bodyPr wrap="square" rtlCol="0">
            <a:spAutoFit/>
          </a:bodyPr>
          <a:lstStyle/>
          <a:p>
            <a:r>
              <a:rPr lang="it-IT" sz="2000" b="1" dirty="0">
                <a:solidFill>
                  <a:srgbClr val="FFFF00"/>
                </a:solidFill>
              </a:rPr>
              <a:t>COSE DA </a:t>
            </a:r>
            <a:r>
              <a:rPr lang="it-IT" sz="2000" b="1" u="sng" dirty="0">
                <a:solidFill>
                  <a:srgbClr val="FFFF00"/>
                </a:solidFill>
              </a:rPr>
              <a:t>NON</a:t>
            </a:r>
            <a:r>
              <a:rPr lang="it-IT" sz="2000" b="1" dirty="0">
                <a:solidFill>
                  <a:srgbClr val="FFFF00"/>
                </a:solidFill>
              </a:rPr>
              <a:t> RIPORTARE NELLA RELAZIONE</a:t>
            </a:r>
          </a:p>
        </p:txBody>
      </p:sp>
      <p:sp>
        <p:nvSpPr>
          <p:cNvPr id="7" name="CasellaDiTesto 6">
            <a:extLst>
              <a:ext uri="{FF2B5EF4-FFF2-40B4-BE49-F238E27FC236}">
                <a16:creationId xmlns:a16="http://schemas.microsoft.com/office/drawing/2014/main" id="{1E86B00C-E94A-403A-9DC7-213E5926790F}"/>
              </a:ext>
            </a:extLst>
          </p:cNvPr>
          <p:cNvSpPr txBox="1"/>
          <p:nvPr/>
        </p:nvSpPr>
        <p:spPr>
          <a:xfrm>
            <a:off x="7226353" y="1957799"/>
            <a:ext cx="3476624" cy="4401205"/>
          </a:xfrm>
          <a:prstGeom prst="rect">
            <a:avLst/>
          </a:prstGeom>
          <a:noFill/>
        </p:spPr>
        <p:txBody>
          <a:bodyPr wrap="square" rtlCol="0">
            <a:spAutoFit/>
          </a:bodyPr>
          <a:lstStyle/>
          <a:p>
            <a:pPr marL="342900" indent="-342900">
              <a:buFontTx/>
              <a:buChar char="-"/>
            </a:pPr>
            <a:r>
              <a:rPr lang="it-IT" sz="2000" b="1" dirty="0">
                <a:solidFill>
                  <a:srgbClr val="FFFF00"/>
                </a:solidFill>
              </a:rPr>
              <a:t>Consigli dati all’arbitro in fase di colloquio</a:t>
            </a:r>
          </a:p>
          <a:p>
            <a:pPr marL="342900" indent="-342900">
              <a:buFontTx/>
              <a:buChar char="-"/>
            </a:pPr>
            <a:r>
              <a:rPr lang="it-IT" sz="2000" b="1" dirty="0">
                <a:solidFill>
                  <a:srgbClr val="FFFF00"/>
                </a:solidFill>
              </a:rPr>
              <a:t>Fare il copia-incolla di una relazione scritta in precedenza (o di parti di essa)</a:t>
            </a:r>
          </a:p>
          <a:p>
            <a:pPr marL="342900" indent="-342900">
              <a:buFontTx/>
              <a:buChar char="-"/>
            </a:pPr>
            <a:r>
              <a:rPr lang="it-IT" sz="2000" b="1" dirty="0">
                <a:solidFill>
                  <a:srgbClr val="FFFF00"/>
                </a:solidFill>
              </a:rPr>
              <a:t>Scrivere e dare valutazioni soggettive (‘’a mio parere’’, ‘’secondo me’’, ecc.), ma dare solo indicazioni certe</a:t>
            </a:r>
          </a:p>
          <a:p>
            <a:pPr marL="342900" indent="-342900">
              <a:buFontTx/>
              <a:buChar char="-"/>
            </a:pPr>
            <a:r>
              <a:rPr lang="it-IT" sz="2000" b="1" dirty="0">
                <a:solidFill>
                  <a:srgbClr val="FFFF00"/>
                </a:solidFill>
              </a:rPr>
              <a:t>Corporatura arbitro</a:t>
            </a:r>
          </a:p>
          <a:p>
            <a:endParaRPr lang="it-IT" sz="2000" b="1" dirty="0">
              <a:solidFill>
                <a:srgbClr val="FFFF00"/>
              </a:solidFill>
            </a:endParaRPr>
          </a:p>
        </p:txBody>
      </p:sp>
      <p:pic>
        <p:nvPicPr>
          <p:cNvPr id="9" name="Immagine 8">
            <a:extLst>
              <a:ext uri="{FF2B5EF4-FFF2-40B4-BE49-F238E27FC236}">
                <a16:creationId xmlns:a16="http://schemas.microsoft.com/office/drawing/2014/main" id="{2C844348-351B-4EED-B9A5-D38A0B4CEC37}"/>
              </a:ext>
            </a:extLst>
          </p:cNvPr>
          <p:cNvPicPr>
            <a:picLocks noChangeAspect="1"/>
          </p:cNvPicPr>
          <p:nvPr/>
        </p:nvPicPr>
        <p:blipFill>
          <a:blip r:embed="rId3"/>
          <a:stretch>
            <a:fillRect/>
          </a:stretch>
        </p:blipFill>
        <p:spPr>
          <a:xfrm>
            <a:off x="9880732" y="0"/>
            <a:ext cx="1665157" cy="1665157"/>
          </a:xfrm>
          <a:prstGeom prst="rect">
            <a:avLst/>
          </a:prstGeom>
        </p:spPr>
      </p:pic>
      <p:cxnSp>
        <p:nvCxnSpPr>
          <p:cNvPr id="4" name="Connettore diritto 3">
            <a:extLst>
              <a:ext uri="{FF2B5EF4-FFF2-40B4-BE49-F238E27FC236}">
                <a16:creationId xmlns:a16="http://schemas.microsoft.com/office/drawing/2014/main" id="{1C537633-F96E-4527-AF30-B20EE75A9FF8}"/>
              </a:ext>
            </a:extLst>
          </p:cNvPr>
          <p:cNvCxnSpPr/>
          <p:nvPr/>
        </p:nvCxnSpPr>
        <p:spPr>
          <a:xfrm>
            <a:off x="3597639" y="3671653"/>
            <a:ext cx="3822492" cy="25083"/>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12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E6B47-491D-41DF-9AD1-7C6E129BB4D8}"/>
              </a:ext>
            </a:extLst>
          </p:cNvPr>
          <p:cNvSpPr>
            <a:spLocks noGrp="1"/>
          </p:cNvSpPr>
          <p:nvPr>
            <p:ph type="title"/>
          </p:nvPr>
        </p:nvSpPr>
        <p:spPr/>
        <p:txBody>
          <a:bodyPr/>
          <a:lstStyle/>
          <a:p>
            <a:pPr algn="ctr"/>
            <a:r>
              <a:rPr lang="it-IT" dirty="0">
                <a:solidFill>
                  <a:srgbClr val="FFFF00"/>
                </a:solidFill>
              </a:rPr>
              <a:t>LA RELAZIONE DELL’OSSERVATORE</a:t>
            </a:r>
          </a:p>
        </p:txBody>
      </p:sp>
      <p:sp>
        <p:nvSpPr>
          <p:cNvPr id="7" name="CasellaDiTesto 6">
            <a:extLst>
              <a:ext uri="{FF2B5EF4-FFF2-40B4-BE49-F238E27FC236}">
                <a16:creationId xmlns:a16="http://schemas.microsoft.com/office/drawing/2014/main" id="{1E86B00C-E94A-403A-9DC7-213E5926790F}"/>
              </a:ext>
            </a:extLst>
          </p:cNvPr>
          <p:cNvSpPr txBox="1"/>
          <p:nvPr/>
        </p:nvSpPr>
        <p:spPr>
          <a:xfrm>
            <a:off x="332282" y="3011554"/>
            <a:ext cx="11527436" cy="1015663"/>
          </a:xfrm>
          <a:prstGeom prst="rect">
            <a:avLst/>
          </a:prstGeom>
          <a:noFill/>
        </p:spPr>
        <p:txBody>
          <a:bodyPr wrap="square" rtlCol="0">
            <a:spAutoFit/>
          </a:bodyPr>
          <a:lstStyle/>
          <a:p>
            <a:r>
              <a:rPr lang="it-IT" sz="2000" b="1" dirty="0">
                <a:solidFill>
                  <a:srgbClr val="FFFF00"/>
                </a:solidFill>
              </a:rPr>
              <a:t>- Usare termini appropriati, ideale il linguaggio tecnico proprio del regolamento (es. ‘’pallone’’ non ‘’palla’’, ‘’calciatori’’ non ‘’giocatori’’, ecc.)</a:t>
            </a:r>
          </a:p>
          <a:p>
            <a:endParaRPr lang="it-IT" sz="2000" b="1" dirty="0">
              <a:solidFill>
                <a:srgbClr val="FFFF00"/>
              </a:solidFill>
            </a:endParaRPr>
          </a:p>
        </p:txBody>
      </p:sp>
      <p:pic>
        <p:nvPicPr>
          <p:cNvPr id="9" name="Immagine 8">
            <a:extLst>
              <a:ext uri="{FF2B5EF4-FFF2-40B4-BE49-F238E27FC236}">
                <a16:creationId xmlns:a16="http://schemas.microsoft.com/office/drawing/2014/main" id="{2C844348-351B-4EED-B9A5-D38A0B4CEC37}"/>
              </a:ext>
            </a:extLst>
          </p:cNvPr>
          <p:cNvPicPr>
            <a:picLocks noChangeAspect="1"/>
          </p:cNvPicPr>
          <p:nvPr/>
        </p:nvPicPr>
        <p:blipFill>
          <a:blip r:embed="rId2"/>
          <a:stretch>
            <a:fillRect/>
          </a:stretch>
        </p:blipFill>
        <p:spPr>
          <a:xfrm>
            <a:off x="9880732" y="0"/>
            <a:ext cx="1665157" cy="1665157"/>
          </a:xfrm>
          <a:prstGeom prst="rect">
            <a:avLst/>
          </a:prstGeom>
        </p:spPr>
      </p:pic>
      <p:sp>
        <p:nvSpPr>
          <p:cNvPr id="11" name="CasellaDiTesto 10">
            <a:extLst>
              <a:ext uri="{FF2B5EF4-FFF2-40B4-BE49-F238E27FC236}">
                <a16:creationId xmlns:a16="http://schemas.microsoft.com/office/drawing/2014/main" id="{5770AE18-4D6D-4845-9249-168EEE8411B4}"/>
              </a:ext>
            </a:extLst>
          </p:cNvPr>
          <p:cNvSpPr txBox="1"/>
          <p:nvPr/>
        </p:nvSpPr>
        <p:spPr>
          <a:xfrm>
            <a:off x="4586990" y="1480491"/>
            <a:ext cx="4736892" cy="369332"/>
          </a:xfrm>
          <a:prstGeom prst="rect">
            <a:avLst/>
          </a:prstGeom>
          <a:noFill/>
        </p:spPr>
        <p:txBody>
          <a:bodyPr wrap="square" rtlCol="0">
            <a:spAutoFit/>
          </a:bodyPr>
          <a:lstStyle/>
          <a:p>
            <a:r>
              <a:rPr lang="it-IT" b="1" dirty="0">
                <a:solidFill>
                  <a:srgbClr val="FFFF00"/>
                </a:solidFill>
              </a:rPr>
              <a:t>COSE DA FARE:</a:t>
            </a:r>
          </a:p>
        </p:txBody>
      </p:sp>
      <p:sp>
        <p:nvSpPr>
          <p:cNvPr id="12" name="CasellaDiTesto 11">
            <a:extLst>
              <a:ext uri="{FF2B5EF4-FFF2-40B4-BE49-F238E27FC236}">
                <a16:creationId xmlns:a16="http://schemas.microsoft.com/office/drawing/2014/main" id="{A7B3F5AE-13C1-4E53-BD58-658A40865609}"/>
              </a:ext>
            </a:extLst>
          </p:cNvPr>
          <p:cNvSpPr txBox="1"/>
          <p:nvPr/>
        </p:nvSpPr>
        <p:spPr>
          <a:xfrm>
            <a:off x="332282" y="3906571"/>
            <a:ext cx="10520596" cy="707886"/>
          </a:xfrm>
          <a:prstGeom prst="rect">
            <a:avLst/>
          </a:prstGeom>
          <a:noFill/>
        </p:spPr>
        <p:txBody>
          <a:bodyPr wrap="square" rtlCol="0">
            <a:spAutoFit/>
          </a:bodyPr>
          <a:lstStyle/>
          <a:p>
            <a:r>
              <a:rPr lang="it-IT" sz="2000" b="1" dirty="0">
                <a:solidFill>
                  <a:srgbClr val="FFFF00"/>
                </a:solidFill>
              </a:rPr>
              <a:t>- Rileggere sempre la relazione prima di inviarla, per correggere gli errori di battitura, la punteggiatura, ecc.</a:t>
            </a:r>
          </a:p>
        </p:txBody>
      </p:sp>
      <p:sp>
        <p:nvSpPr>
          <p:cNvPr id="13" name="CasellaDiTesto 12">
            <a:extLst>
              <a:ext uri="{FF2B5EF4-FFF2-40B4-BE49-F238E27FC236}">
                <a16:creationId xmlns:a16="http://schemas.microsoft.com/office/drawing/2014/main" id="{CDE6DFE6-4716-4C3B-90A7-451DC3A2F44D}"/>
              </a:ext>
            </a:extLst>
          </p:cNvPr>
          <p:cNvSpPr txBox="1"/>
          <p:nvPr/>
        </p:nvSpPr>
        <p:spPr>
          <a:xfrm>
            <a:off x="332282" y="4614457"/>
            <a:ext cx="3780538" cy="400110"/>
          </a:xfrm>
          <a:prstGeom prst="rect">
            <a:avLst/>
          </a:prstGeom>
          <a:noFill/>
        </p:spPr>
        <p:txBody>
          <a:bodyPr wrap="square" rtlCol="0">
            <a:spAutoFit/>
          </a:bodyPr>
          <a:lstStyle/>
          <a:p>
            <a:r>
              <a:rPr lang="it-IT" sz="2000" b="1" dirty="0">
                <a:solidFill>
                  <a:srgbClr val="FFFF00"/>
                </a:solidFill>
              </a:rPr>
              <a:t>- Coerenza voto</a:t>
            </a:r>
          </a:p>
        </p:txBody>
      </p:sp>
      <p:sp>
        <p:nvSpPr>
          <p:cNvPr id="14" name="CasellaDiTesto 13">
            <a:extLst>
              <a:ext uri="{FF2B5EF4-FFF2-40B4-BE49-F238E27FC236}">
                <a16:creationId xmlns:a16="http://schemas.microsoft.com/office/drawing/2014/main" id="{D2F4AA2F-027B-4377-8958-86678AB81D09}"/>
              </a:ext>
            </a:extLst>
          </p:cNvPr>
          <p:cNvSpPr txBox="1"/>
          <p:nvPr/>
        </p:nvSpPr>
        <p:spPr>
          <a:xfrm>
            <a:off x="332282" y="5023566"/>
            <a:ext cx="10520596" cy="707886"/>
          </a:xfrm>
          <a:prstGeom prst="rect">
            <a:avLst/>
          </a:prstGeom>
          <a:noFill/>
        </p:spPr>
        <p:txBody>
          <a:bodyPr wrap="square" rtlCol="0">
            <a:spAutoFit/>
          </a:bodyPr>
          <a:lstStyle/>
          <a:p>
            <a:r>
              <a:rPr lang="it-IT" sz="2000" b="1" dirty="0">
                <a:solidFill>
                  <a:srgbClr val="FFFF00"/>
                </a:solidFill>
              </a:rPr>
              <a:t>- Riportare nelle righe sottostanti i riquadri gli episodi ‘’al </a:t>
            </a:r>
            <a:r>
              <a:rPr lang="it-IT" sz="2000" b="1" dirty="0" err="1">
                <a:solidFill>
                  <a:srgbClr val="FFFF00"/>
                </a:solidFill>
              </a:rPr>
              <a:t>minuto’</a:t>
            </a:r>
            <a:r>
              <a:rPr lang="it-IT" sz="2000" b="1" dirty="0">
                <a:solidFill>
                  <a:srgbClr val="FFFF00"/>
                </a:solidFill>
              </a:rPr>
              <a:t>’ e non per tutta la gara (es. se un arbitro valuta bene i fuorigioco per tutti i novanta minuti)</a:t>
            </a:r>
          </a:p>
        </p:txBody>
      </p:sp>
      <p:sp>
        <p:nvSpPr>
          <p:cNvPr id="15" name="CasellaDiTesto 14">
            <a:extLst>
              <a:ext uri="{FF2B5EF4-FFF2-40B4-BE49-F238E27FC236}">
                <a16:creationId xmlns:a16="http://schemas.microsoft.com/office/drawing/2014/main" id="{BF0F6F03-10A8-4C47-A4E8-BDB3CD6284A1}"/>
              </a:ext>
            </a:extLst>
          </p:cNvPr>
          <p:cNvSpPr txBox="1"/>
          <p:nvPr/>
        </p:nvSpPr>
        <p:spPr>
          <a:xfrm>
            <a:off x="332282" y="5697396"/>
            <a:ext cx="10400675" cy="1015663"/>
          </a:xfrm>
          <a:prstGeom prst="rect">
            <a:avLst/>
          </a:prstGeom>
          <a:noFill/>
        </p:spPr>
        <p:txBody>
          <a:bodyPr wrap="square" rtlCol="0">
            <a:spAutoFit/>
          </a:bodyPr>
          <a:lstStyle/>
          <a:p>
            <a:r>
              <a:rPr lang="it-IT" sz="2000" b="1" dirty="0">
                <a:solidFill>
                  <a:srgbClr val="FFFF00"/>
                </a:solidFill>
              </a:rPr>
              <a:t>- I punti positivi / da migliorare vanno sempre riportati e sviluppati da qualche parte nella relazione, negli specifici riquadri di pertinenza (evitare la ‘’lista </a:t>
            </a:r>
            <a:r>
              <a:rPr lang="it-IT" sz="2000" b="1">
                <a:solidFill>
                  <a:srgbClr val="FFFF00"/>
                </a:solidFill>
              </a:rPr>
              <a:t>della spesa’’)</a:t>
            </a:r>
            <a:endParaRPr lang="it-IT" sz="2000" b="1" dirty="0">
              <a:solidFill>
                <a:srgbClr val="FFFF00"/>
              </a:solidFill>
            </a:endParaRPr>
          </a:p>
        </p:txBody>
      </p:sp>
      <p:sp>
        <p:nvSpPr>
          <p:cNvPr id="3" name="CasellaDiTesto 2">
            <a:extLst>
              <a:ext uri="{FF2B5EF4-FFF2-40B4-BE49-F238E27FC236}">
                <a16:creationId xmlns:a16="http://schemas.microsoft.com/office/drawing/2014/main" id="{77A27506-CE2F-4A63-9CE4-213668EC68EA}"/>
              </a:ext>
            </a:extLst>
          </p:cNvPr>
          <p:cNvSpPr txBox="1"/>
          <p:nvPr/>
        </p:nvSpPr>
        <p:spPr>
          <a:xfrm>
            <a:off x="332282" y="2233534"/>
            <a:ext cx="10100872" cy="461665"/>
          </a:xfrm>
          <a:prstGeom prst="rect">
            <a:avLst/>
          </a:prstGeom>
          <a:noFill/>
        </p:spPr>
        <p:txBody>
          <a:bodyPr wrap="square" rtlCol="0">
            <a:spAutoFit/>
          </a:bodyPr>
          <a:lstStyle/>
          <a:p>
            <a:pPr algn="ctr"/>
            <a:r>
              <a:rPr lang="it-IT" sz="2400" b="1" dirty="0">
                <a:solidFill>
                  <a:srgbClr val="FFFF00"/>
                </a:solidFill>
              </a:rPr>
              <a:t>- RICORDARSI CHE CHI LEGGE NON HA VISTO LA GARA !!!</a:t>
            </a:r>
          </a:p>
        </p:txBody>
      </p:sp>
    </p:spTree>
    <p:extLst>
      <p:ext uri="{BB962C8B-B14F-4D97-AF65-F5344CB8AC3E}">
        <p14:creationId xmlns:p14="http://schemas.microsoft.com/office/powerpoint/2010/main" val="42592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779</TotalTime>
  <Words>2237</Words>
  <Application>Microsoft Office PowerPoint</Application>
  <PresentationFormat>Widescreen</PresentationFormat>
  <Paragraphs>146</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Arial Nova</vt:lpstr>
      <vt:lpstr>Century Gothic</vt:lpstr>
      <vt:lpstr>Wingdings 3</vt:lpstr>
      <vt:lpstr>Ione</vt:lpstr>
      <vt:lpstr>Presentazione standard di PowerPoint</vt:lpstr>
      <vt:lpstr>RTO OSSERVATORI DEL 11.02.2022</vt:lpstr>
      <vt:lpstr>DISPOSIZIONI TECNICHE PER LA STAGIONE 2021/22:</vt:lpstr>
      <vt:lpstr>DISPOSIZIONI TECNICHE PER LA STAGIONE 2021/22:</vt:lpstr>
      <vt:lpstr>CARATTERISTICHE DELL’OSSERVATORE ARBITRALE</vt:lpstr>
      <vt:lpstr>STRUMENTI A DISPOSIZIONE DELL’OSSERVATORE</vt:lpstr>
      <vt:lpstr>LA RELAZIONE DELL’OSSERVATORE</vt:lpstr>
      <vt:lpstr>LA RELAZIONE DELL’OSSERVATORE</vt:lpstr>
      <vt:lpstr>LA RELAZIONE DELL’OSSERVATORE</vt:lpstr>
      <vt:lpstr>DATI DELLA GARA</vt:lpstr>
      <vt:lpstr>DIFFICOLTA’ GARA</vt:lpstr>
      <vt:lpstr>DIFFICOLTA’ GARA</vt:lpstr>
      <vt:lpstr>DIFFICOLTA’ GARA</vt:lpstr>
      <vt:lpstr>DIFFICOLTA’ GARA</vt:lpstr>
      <vt:lpstr>TECNICO/DISCIPLINARE interpretazione ed applicazione delle regole</vt:lpstr>
      <vt:lpstr>TECNICO/DISCIPLINARE interpretazione ed applicazione delle regole</vt:lpstr>
      <vt:lpstr>TECNICO/DISCIPLINARE interpretazione ed applicazione delle regole</vt:lpstr>
      <vt:lpstr>TECNICO/DISCIPLINARE interpretazione ed applicazione delle regole</vt:lpstr>
      <vt:lpstr>PARTE ATLETICA</vt:lpstr>
      <vt:lpstr>PARTE ATLETICA</vt:lpstr>
      <vt:lpstr>PARTE ATLETICA</vt:lpstr>
      <vt:lpstr>PERSONALITA’</vt:lpstr>
      <vt:lpstr>PERSONALITA’</vt:lpstr>
      <vt:lpstr>PERSONALITA’</vt:lpstr>
      <vt:lpstr>PERSONALITA’</vt:lpstr>
      <vt:lpstr>COLLABORAZIONE  PUNTI POSITIVI/NEGATIVI - COLLOQUIO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aia mantova</dc:creator>
  <cp:lastModifiedBy>Ilaria Orlandi</cp:lastModifiedBy>
  <cp:revision>36</cp:revision>
  <dcterms:created xsi:type="dcterms:W3CDTF">2022-01-13T16:36:45Z</dcterms:created>
  <dcterms:modified xsi:type="dcterms:W3CDTF">2022-02-10T17:31:23Z</dcterms:modified>
</cp:coreProperties>
</file>